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x="18288000" cy="10287000"/>
  <p:notesSz cx="6858000" cy="9144000"/>
  <p:embeddedFontLst>
    <p:embeddedFont>
      <p:font typeface="Horta" charset="1" panose="020C0706030708060507"/>
      <p:regular r:id="rId22"/>
    </p:embeddedFont>
    <p:embeddedFont>
      <p:font typeface="Poppins" charset="1" panose="00000500000000000000"/>
      <p:regular r:id="rId23"/>
    </p:embeddedFont>
    <p:embeddedFont>
      <p:font typeface="Open Sans Bold" charset="1" panose="00000000000000000000"/>
      <p:regular r:id="rId24"/>
    </p:embeddedFont>
    <p:embeddedFont>
      <p:font typeface="Poppins Bold" charset="1" panose="00000800000000000000"/>
      <p:regular r:id="rId25"/>
    </p:embeddedFont>
    <p:embeddedFont>
      <p:font typeface="Inter Bold" charset="1" panose="020B0802030000000004"/>
      <p:regular r:id="rId26"/>
    </p:embeddedFont>
    <p:embeddedFont>
      <p:font typeface="Open Sans" charset="1" panose="00000000000000000000"/>
      <p:regular r:id="rId27"/>
    </p:embeddedFont>
    <p:embeddedFont>
      <p:font typeface="Arimo" charset="1" panose="020B0604020202020204"/>
      <p:regular r:id="rId28"/>
    </p:embeddedFont>
    <p:embeddedFont>
      <p:font typeface="Canva Sans" charset="1" panose="020B0503030501040103"/>
      <p:regular r:id="rId29"/>
    </p:embeddedFont>
    <p:embeddedFont>
      <p:font typeface="Canva Sans Bold" charset="1" panose="020B0803030501040103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jpe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8.jpeg" Type="http://schemas.openxmlformats.org/officeDocument/2006/relationships/image"/><Relationship Id="rId3" Target="../media/image29.jpeg" Type="http://schemas.openxmlformats.org/officeDocument/2006/relationships/image"/><Relationship Id="rId4" Target="../media/image30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1.png" Type="http://schemas.openxmlformats.org/officeDocument/2006/relationships/image"/><Relationship Id="rId3" Target="../media/image32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3.png" Type="http://schemas.openxmlformats.org/officeDocument/2006/relationships/image"/><Relationship Id="rId3" Target="../media/image34.png" Type="http://schemas.openxmlformats.org/officeDocument/2006/relationships/image"/><Relationship Id="rId4" Target="../media/image35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9.jpeg" Type="http://schemas.openxmlformats.org/officeDocument/2006/relationships/image"/><Relationship Id="rId3" Target="../media/image36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7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8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9.jpeg" Type="http://schemas.openxmlformats.org/officeDocument/2006/relationships/image"/><Relationship Id="rId3" Target="https://youtu.be/98BchsOauFI" TargetMode="External" Type="http://schemas.openxmlformats.org/officeDocument/2006/relationships/video"/><Relationship Id="rId4" Target="https://youtu.be/98BchsOauFI" TargetMode="External" Type="http://schemas.openxmlformats.org/officeDocument/2006/relationships/hyperlink"/><Relationship Id="rId5" Target="../media/image38.png" Type="http://schemas.openxmlformats.org/officeDocument/2006/relationships/image"/><Relationship Id="rId6" Target="https://doules.fi/vr/" TargetMode="External" Type="http://schemas.openxmlformats.org/officeDocument/2006/relationships/hyperlink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5.png" Type="http://schemas.openxmlformats.org/officeDocument/2006/relationships/image"/><Relationship Id="rId4" Target="../media/image6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8.svg" Type="http://schemas.openxmlformats.org/officeDocument/2006/relationships/image"/><Relationship Id="rId4" Target="../media/image9.jpeg" Type="http://schemas.openxmlformats.org/officeDocument/2006/relationships/image"/><Relationship Id="rId5" Target="../media/image10.jpeg" Type="http://schemas.openxmlformats.org/officeDocument/2006/relationships/image"/><Relationship Id="rId6" Target="../media/image11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Relationship Id="rId3" Target="../media/image13.png" Type="http://schemas.openxmlformats.org/officeDocument/2006/relationships/image"/><Relationship Id="rId4" Target="../media/image14.png" Type="http://schemas.openxmlformats.org/officeDocument/2006/relationships/image"/><Relationship Id="rId5" Target="https://www.hhs.gov/sites/default/files/parents-under-pressure.pdf" TargetMode="External" Type="http://schemas.openxmlformats.org/officeDocument/2006/relationships/hyperlink"/><Relationship Id="rId6" Target="https://www.hhs.gov/about/news/2024/08/28/us-surgeon-general-issues-advisory-mental-health-well-being-parents.html" TargetMode="External" Type="http://schemas.openxmlformats.org/officeDocument/2006/relationships/hyperlink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jpeg" Type="http://schemas.openxmlformats.org/officeDocument/2006/relationships/image"/><Relationship Id="rId3" Target="../media/image16.png" Type="http://schemas.openxmlformats.org/officeDocument/2006/relationships/image"/><Relationship Id="rId4" Target="../media/image17.png" Type="http://schemas.openxmlformats.org/officeDocument/2006/relationships/image"/><Relationship Id="rId5" Target="../media/image18.png" Type="http://schemas.openxmlformats.org/officeDocument/2006/relationships/image"/><Relationship Id="rId6" Target="../media/image19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0.jpeg" Type="http://schemas.openxmlformats.org/officeDocument/2006/relationships/image"/><Relationship Id="rId3" Target="../media/image21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.png" Type="http://schemas.openxmlformats.org/officeDocument/2006/relationships/image"/><Relationship Id="rId3" Target="../media/image24.png" Type="http://schemas.openxmlformats.org/officeDocument/2006/relationships/image"/><Relationship Id="rId4" Target="../media/image25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6.png" Type="http://schemas.openxmlformats.org/officeDocument/2006/relationships/image"/><Relationship Id="rId3" Target="../media/image27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D299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759178" y="392279"/>
            <a:ext cx="7550986" cy="33564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454"/>
              </a:lnSpc>
              <a:spcBef>
                <a:spcPct val="0"/>
              </a:spcBef>
            </a:pPr>
            <a:r>
              <a:rPr lang="en-US" sz="19610">
                <a:solidFill>
                  <a:srgbClr val="FFFFFF"/>
                </a:solidFill>
                <a:latin typeface="Horta"/>
                <a:ea typeface="Horta"/>
                <a:cs typeface="Horta"/>
                <a:sym typeface="Horta"/>
              </a:rPr>
              <a:t>BIRTH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6100995" y="326943"/>
            <a:ext cx="2952835" cy="34681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294"/>
              </a:lnSpc>
              <a:spcBef>
                <a:spcPct val="0"/>
              </a:spcBef>
            </a:pPr>
            <a:r>
              <a:rPr lang="en-US" sz="20210">
                <a:solidFill>
                  <a:srgbClr val="1F2020"/>
                </a:solidFill>
                <a:latin typeface="Horta"/>
                <a:ea typeface="Horta"/>
                <a:cs typeface="Horta"/>
                <a:sym typeface="Horta"/>
              </a:rPr>
              <a:t>VR</a:t>
            </a:r>
          </a:p>
        </p:txBody>
      </p: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10627508" y="-319199"/>
            <a:ext cx="10606199" cy="10606199"/>
            <a:chOff x="0" y="0"/>
            <a:chExt cx="6350000" cy="6350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6350000" y="0"/>
                  </a:moveTo>
                  <a:lnTo>
                    <a:pt x="6350000" y="6350000"/>
                  </a:lnTo>
                  <a:lnTo>
                    <a:pt x="1224280" y="6350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9169" r="-10713" b="-29222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17690482" y="8660782"/>
            <a:ext cx="597518" cy="597518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-10800000">
            <a:off x="-114669" y="3895811"/>
            <a:ext cx="10368593" cy="3444182"/>
            <a:chOff x="0" y="0"/>
            <a:chExt cx="8192469" cy="2721329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92469" cy="2721329"/>
            </a:xfrm>
            <a:custGeom>
              <a:avLst/>
              <a:gdLst/>
              <a:ahLst/>
              <a:cxnLst/>
              <a:rect r="r" b="b" t="t" l="l"/>
              <a:pathLst>
                <a:path h="2721329" w="8192469">
                  <a:moveTo>
                    <a:pt x="0" y="0"/>
                  </a:moveTo>
                  <a:lnTo>
                    <a:pt x="8192469" y="0"/>
                  </a:lnTo>
                  <a:lnTo>
                    <a:pt x="8192469" y="2721329"/>
                  </a:lnTo>
                  <a:lnTo>
                    <a:pt x="0" y="2721329"/>
                  </a:lnTo>
                  <a:close/>
                </a:path>
              </a:pathLst>
            </a:custGeom>
            <a:gradFill rotWithShape="true">
              <a:gsLst>
                <a:gs pos="0">
                  <a:srgbClr val="CD299F">
                    <a:alpha val="100000"/>
                  </a:srgbClr>
                </a:gs>
                <a:gs pos="100000">
                  <a:srgbClr val="6C0286">
                    <a:alpha val="100000"/>
                  </a:srgbClr>
                </a:gs>
              </a:gsLst>
              <a:lin ang="2700000"/>
            </a:gradFill>
            <a:ln cap="sq">
              <a:noFill/>
              <a:prstDash val="solid"/>
              <a:miter/>
            </a:ln>
          </p:spPr>
        </p:sp>
        <p:sp>
          <p:nvSpPr>
            <p:cNvPr name="TextBox 11" id="11"/>
            <p:cNvSpPr txBox="true"/>
            <p:nvPr/>
          </p:nvSpPr>
          <p:spPr>
            <a:xfrm>
              <a:off x="0" y="-38100"/>
              <a:ext cx="8192469" cy="275942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2" id="12"/>
          <p:cNvGrpSpPr>
            <a:grpSpLocks noChangeAspect="true"/>
          </p:cNvGrpSpPr>
          <p:nvPr/>
        </p:nvGrpSpPr>
        <p:grpSpPr>
          <a:xfrm rot="0">
            <a:off x="8736159" y="3327811"/>
            <a:ext cx="5267509" cy="4561425"/>
            <a:chOff x="0" y="0"/>
            <a:chExt cx="4282440" cy="37084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4282440" cy="3708400"/>
            </a:xfrm>
            <a:custGeom>
              <a:avLst/>
              <a:gdLst/>
              <a:ahLst/>
              <a:cxnLst/>
              <a:rect r="r" b="b" t="t" l="l"/>
              <a:pathLst>
                <a:path h="3708400" w="428244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3"/>
              <a:stretch>
                <a:fillRect l="-24338" t="0" r="-26868" b="-11117"/>
              </a:stretch>
            </a:blipFill>
          </p:spPr>
        </p:sp>
      </p:grpSp>
      <p:grpSp>
        <p:nvGrpSpPr>
          <p:cNvPr name="Group 14" id="14"/>
          <p:cNvGrpSpPr>
            <a:grpSpLocks noChangeAspect="true"/>
          </p:cNvGrpSpPr>
          <p:nvPr/>
        </p:nvGrpSpPr>
        <p:grpSpPr>
          <a:xfrm rot="0">
            <a:off x="17497332" y="10286866"/>
            <a:ext cx="5099472" cy="9258300"/>
            <a:chOff x="0" y="0"/>
            <a:chExt cx="3497580" cy="63500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3497580" cy="6350000"/>
            </a:xfrm>
            <a:custGeom>
              <a:avLst/>
              <a:gdLst/>
              <a:ahLst/>
              <a:cxnLst/>
              <a:rect r="r" b="b" t="t" l="l"/>
              <a:pathLst>
                <a:path h="6350000" w="3497580">
                  <a:moveTo>
                    <a:pt x="3497580" y="6350000"/>
                  </a:moveTo>
                  <a:lnTo>
                    <a:pt x="744220" y="6350000"/>
                  </a:lnTo>
                  <a:lnTo>
                    <a:pt x="0" y="0"/>
                  </a:lnTo>
                  <a:lnTo>
                    <a:pt x="2753360" y="0"/>
                  </a:lnTo>
                  <a:lnTo>
                    <a:pt x="3497580" y="6350000"/>
                  </a:lnTo>
                  <a:close/>
                </a:path>
              </a:pathLst>
            </a:custGeom>
            <a:blipFill>
              <a:blip r:embed="rId4"/>
              <a:stretch>
                <a:fillRect l="-25427" t="0" r="-25427" b="0"/>
              </a:stretch>
            </a:blipFill>
          </p:spPr>
        </p:sp>
      </p:grpSp>
      <p:sp>
        <p:nvSpPr>
          <p:cNvPr name="TextBox 16" id="16"/>
          <p:cNvSpPr txBox="true"/>
          <p:nvPr/>
        </p:nvSpPr>
        <p:spPr>
          <a:xfrm rot="0">
            <a:off x="3229042" y="7727312"/>
            <a:ext cx="3371058" cy="503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47"/>
              </a:lnSpc>
            </a:pPr>
            <a:r>
              <a:rPr lang="en-US" sz="2300" spc="317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Marjaana Siivola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7766821" y="8851031"/>
            <a:ext cx="444841" cy="1979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en-US" b="true" sz="1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01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222985" y="4499978"/>
            <a:ext cx="7383172" cy="19870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59"/>
              </a:lnSpc>
            </a:pPr>
            <a:r>
              <a:rPr lang="en-US" b="true" sz="2999" spc="926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Redefining </a:t>
            </a:r>
          </a:p>
          <a:p>
            <a:pPr algn="ctr">
              <a:lnSpc>
                <a:spcPts val="5277"/>
              </a:lnSpc>
            </a:pPr>
            <a:r>
              <a:rPr lang="en-US" b="true" sz="2899" spc="896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Childbirth Preparation</a:t>
            </a:r>
          </a:p>
          <a:p>
            <a:pPr algn="ctr">
              <a:lnSpc>
                <a:spcPts val="5277"/>
              </a:lnSpc>
            </a:pPr>
            <a:r>
              <a:rPr lang="en-US" b="true" sz="2899" spc="896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Through Virtual Reality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3410311" y="8706862"/>
            <a:ext cx="3008520" cy="12907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99"/>
              </a:lnSpc>
            </a:pPr>
            <a:r>
              <a:rPr lang="en-US" b="true" sz="9999" spc="1379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A!</a:t>
            </a:r>
          </a:p>
          <a:p>
            <a:pPr algn="ctr">
              <a:lnSpc>
                <a:spcPts val="3213"/>
              </a:lnSpc>
            </a:pPr>
            <a:r>
              <a:rPr lang="en-US" sz="1700" spc="234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Aalto University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7293116" y="534081"/>
            <a:ext cx="397367" cy="28996"/>
            <a:chOff x="0" y="0"/>
            <a:chExt cx="128243" cy="935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28243" cy="9358"/>
            </a:xfrm>
            <a:custGeom>
              <a:avLst/>
              <a:gdLst/>
              <a:ahLst/>
              <a:cxnLst/>
              <a:rect r="r" b="b" t="t" l="l"/>
              <a:pathLst>
                <a:path h="9358" w="128243">
                  <a:moveTo>
                    <a:pt x="0" y="0"/>
                  </a:moveTo>
                  <a:lnTo>
                    <a:pt x="128243" y="0"/>
                  </a:lnTo>
                  <a:lnTo>
                    <a:pt x="128243" y="9358"/>
                  </a:lnTo>
                  <a:lnTo>
                    <a:pt x="0" y="9358"/>
                  </a:lnTo>
                  <a:close/>
                </a:path>
              </a:pathLst>
            </a:custGeom>
            <a:gradFill rotWithShape="true">
              <a:gsLst>
                <a:gs pos="0">
                  <a:srgbClr val="CD299F">
                    <a:alpha val="100000"/>
                  </a:srgbClr>
                </a:gs>
                <a:gs pos="100000">
                  <a:srgbClr val="6C0286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128243" cy="4745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7293116" y="626184"/>
            <a:ext cx="397367" cy="28996"/>
            <a:chOff x="0" y="0"/>
            <a:chExt cx="128243" cy="9358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28243" cy="9358"/>
            </a:xfrm>
            <a:custGeom>
              <a:avLst/>
              <a:gdLst/>
              <a:ahLst/>
              <a:cxnLst/>
              <a:rect r="r" b="b" t="t" l="l"/>
              <a:pathLst>
                <a:path h="9358" w="128243">
                  <a:moveTo>
                    <a:pt x="0" y="0"/>
                  </a:moveTo>
                  <a:lnTo>
                    <a:pt x="128243" y="0"/>
                  </a:lnTo>
                  <a:lnTo>
                    <a:pt x="128243" y="9358"/>
                  </a:lnTo>
                  <a:lnTo>
                    <a:pt x="0" y="9358"/>
                  </a:lnTo>
                  <a:close/>
                </a:path>
              </a:pathLst>
            </a:custGeom>
            <a:gradFill rotWithShape="true">
              <a:gsLst>
                <a:gs pos="0">
                  <a:srgbClr val="CD299F">
                    <a:alpha val="100000"/>
                  </a:srgbClr>
                </a:gs>
                <a:gs pos="100000">
                  <a:srgbClr val="6C0286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128243" cy="4745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3935683" y="161361"/>
            <a:ext cx="14352317" cy="1786256"/>
            <a:chOff x="0" y="0"/>
            <a:chExt cx="11334750" cy="1410696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1334751" cy="1410696"/>
            </a:xfrm>
            <a:custGeom>
              <a:avLst/>
              <a:gdLst/>
              <a:ahLst/>
              <a:cxnLst/>
              <a:rect r="r" b="b" t="t" l="l"/>
              <a:pathLst>
                <a:path h="1410696" w="11334751">
                  <a:moveTo>
                    <a:pt x="0" y="0"/>
                  </a:moveTo>
                  <a:lnTo>
                    <a:pt x="11334751" y="0"/>
                  </a:lnTo>
                  <a:lnTo>
                    <a:pt x="11334751" y="1410696"/>
                  </a:lnTo>
                  <a:lnTo>
                    <a:pt x="0" y="1410696"/>
                  </a:lnTo>
                  <a:close/>
                </a:path>
              </a:pathLst>
            </a:custGeom>
            <a:gradFill rotWithShape="true">
              <a:gsLst>
                <a:gs pos="0">
                  <a:srgbClr val="CD299F">
                    <a:alpha val="100000"/>
                  </a:srgbClr>
                </a:gs>
                <a:gs pos="100000">
                  <a:srgbClr val="6C0286">
                    <a:alpha val="100000"/>
                  </a:srgbClr>
                </a:gs>
              </a:gsLst>
              <a:lin ang="2700000"/>
            </a:gradFill>
            <a:ln cap="sq">
              <a:noFill/>
              <a:prstDash val="solid"/>
              <a:miter/>
            </a:ln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11334750" cy="144879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0" y="162481"/>
            <a:ext cx="4331972" cy="1786256"/>
            <a:chOff x="0" y="0"/>
            <a:chExt cx="3421177" cy="1410696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3421177" cy="1410696"/>
            </a:xfrm>
            <a:custGeom>
              <a:avLst/>
              <a:gdLst/>
              <a:ahLst/>
              <a:cxnLst/>
              <a:rect r="r" b="b" t="t" l="l"/>
              <a:pathLst>
                <a:path h="1410696" w="3421177">
                  <a:moveTo>
                    <a:pt x="0" y="0"/>
                  </a:moveTo>
                  <a:lnTo>
                    <a:pt x="3421177" y="0"/>
                  </a:lnTo>
                  <a:lnTo>
                    <a:pt x="3421177" y="1410696"/>
                  </a:lnTo>
                  <a:lnTo>
                    <a:pt x="0" y="1410696"/>
                  </a:lnTo>
                  <a:close/>
                </a:path>
              </a:pathLst>
            </a:custGeom>
            <a:gradFill rotWithShape="true">
              <a:gsLst>
                <a:gs pos="0">
                  <a:srgbClr val="CD299F">
                    <a:alpha val="100000"/>
                  </a:srgbClr>
                </a:gs>
                <a:gs pos="100000">
                  <a:srgbClr val="6C0286">
                    <a:alpha val="100000"/>
                  </a:srgbClr>
                </a:gs>
              </a:gsLst>
              <a:lin ang="2700000"/>
            </a:gradFill>
            <a:ln cap="sq">
              <a:noFill/>
              <a:prstDash val="solid"/>
              <a:miter/>
            </a:ln>
          </p:spPr>
        </p:sp>
        <p:sp>
          <p:nvSpPr>
            <p:cNvPr name="TextBox 13" id="13"/>
            <p:cNvSpPr txBox="true"/>
            <p:nvPr/>
          </p:nvSpPr>
          <p:spPr>
            <a:xfrm>
              <a:off x="0" y="-114300"/>
              <a:ext cx="3421177" cy="152499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7000"/>
                </a:lnSpc>
                <a:spcBef>
                  <a:spcPct val="0"/>
                </a:spcBef>
              </a:pPr>
              <a:r>
                <a:rPr lang="en-US" sz="5000">
                  <a:solidFill>
                    <a:srgbClr val="FFFFFF"/>
                  </a:solidFill>
                  <a:latin typeface="Horta"/>
                  <a:ea typeface="Horta"/>
                  <a:cs typeface="Horta"/>
                  <a:sym typeface="Horta"/>
                </a:rPr>
                <a:t>User Studies</a:t>
              </a:r>
            </a:p>
          </p:txBody>
        </p:sp>
      </p:grpSp>
      <p:sp>
        <p:nvSpPr>
          <p:cNvPr name="Freeform 14" id="14"/>
          <p:cNvSpPr/>
          <p:nvPr/>
        </p:nvSpPr>
        <p:spPr>
          <a:xfrm flipH="false" flipV="false" rot="0">
            <a:off x="4972903" y="4366982"/>
            <a:ext cx="4002083" cy="5344872"/>
          </a:xfrm>
          <a:custGeom>
            <a:avLst/>
            <a:gdLst/>
            <a:ahLst/>
            <a:cxnLst/>
            <a:rect r="r" b="b" t="t" l="l"/>
            <a:pathLst>
              <a:path h="5344872" w="4002083">
                <a:moveTo>
                  <a:pt x="0" y="0"/>
                </a:moveTo>
                <a:lnTo>
                  <a:pt x="4002083" y="0"/>
                </a:lnTo>
                <a:lnTo>
                  <a:pt x="4002083" y="5344873"/>
                </a:lnTo>
                <a:lnTo>
                  <a:pt x="0" y="53448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600" t="0" r="-34469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763154" y="4366982"/>
            <a:ext cx="4002083" cy="5344872"/>
          </a:xfrm>
          <a:custGeom>
            <a:avLst/>
            <a:gdLst/>
            <a:ahLst/>
            <a:cxnLst/>
            <a:rect r="r" b="b" t="t" l="l"/>
            <a:pathLst>
              <a:path h="5344872" w="4002083">
                <a:moveTo>
                  <a:pt x="0" y="0"/>
                </a:moveTo>
                <a:lnTo>
                  <a:pt x="4002083" y="0"/>
                </a:lnTo>
                <a:lnTo>
                  <a:pt x="4002083" y="5344873"/>
                </a:lnTo>
                <a:lnTo>
                  <a:pt x="0" y="53448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2" t="0" r="-82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9434219" y="4373442"/>
            <a:ext cx="8555022" cy="5362109"/>
          </a:xfrm>
          <a:custGeom>
            <a:avLst/>
            <a:gdLst/>
            <a:ahLst/>
            <a:cxnLst/>
            <a:rect r="r" b="b" t="t" l="l"/>
            <a:pathLst>
              <a:path h="5362109" w="8555022">
                <a:moveTo>
                  <a:pt x="0" y="0"/>
                </a:moveTo>
                <a:lnTo>
                  <a:pt x="8555022" y="0"/>
                </a:lnTo>
                <a:lnTo>
                  <a:pt x="8555022" y="5362109"/>
                </a:lnTo>
                <a:lnTo>
                  <a:pt x="0" y="53621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5305" r="-2132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16200584" y="561896"/>
            <a:ext cx="1214595" cy="873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CD299F"/>
                </a:solidFill>
                <a:latin typeface="Horta"/>
                <a:ea typeface="Horta"/>
                <a:cs typeface="Horta"/>
                <a:sym typeface="Horta"/>
              </a:rPr>
              <a:t>BIRTH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4550180" y="381138"/>
            <a:ext cx="9964874" cy="12038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804"/>
              </a:lnSpc>
              <a:spcBef>
                <a:spcPct val="0"/>
              </a:spcBef>
            </a:pPr>
            <a:r>
              <a:rPr lang="en-US" sz="7003">
                <a:solidFill>
                  <a:srgbClr val="FFFFFF"/>
                </a:solidFill>
                <a:latin typeface="Horta"/>
                <a:ea typeface="Horta"/>
                <a:cs typeface="Horta"/>
                <a:sym typeface="Horta"/>
              </a:rPr>
              <a:t>USABILITY RESULTS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7367860" y="559656"/>
            <a:ext cx="621381" cy="873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FFFFFF"/>
                </a:solidFill>
                <a:latin typeface="Horta"/>
                <a:ea typeface="Horta"/>
                <a:cs typeface="Horta"/>
                <a:sym typeface="Horta"/>
              </a:rPr>
              <a:t>VR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763154" y="3235031"/>
            <a:ext cx="8555022" cy="8153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1F2020"/>
                </a:solidFill>
                <a:latin typeface="Open Sans"/>
                <a:ea typeface="Open Sans"/>
                <a:cs typeface="Open Sans"/>
                <a:sym typeface="Open Sans"/>
              </a:rPr>
              <a:t>If the program does not require moving, have the person sitting on a turning chair without rolling wheels.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9434219" y="2286010"/>
            <a:ext cx="8555022" cy="16535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1F2020"/>
                </a:solidFill>
                <a:latin typeface="Open Sans"/>
                <a:ea typeface="Open Sans"/>
                <a:cs typeface="Open Sans"/>
                <a:sym typeface="Open Sans"/>
              </a:rPr>
              <a:t>When the actor came too close to the camera, the users moved away in the natural world.</a:t>
            </a:r>
          </a:p>
          <a:p>
            <a:pPr algn="l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1F2020"/>
                </a:solidFill>
                <a:latin typeface="Open Sans"/>
                <a:ea typeface="Open Sans"/>
                <a:cs typeface="Open Sans"/>
                <a:sym typeface="Open Sans"/>
              </a:rPr>
              <a:t>The VR World was slightly bigger and floor level a bit different than the natural world causing discomfort.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028700" y="2209810"/>
            <a:ext cx="7248630" cy="9296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559"/>
              </a:lnSpc>
              <a:spcBef>
                <a:spcPct val="0"/>
              </a:spcBef>
            </a:pPr>
            <a:r>
              <a:rPr lang="en-US" sz="5400">
                <a:solidFill>
                  <a:srgbClr val="CD299F"/>
                </a:solidFill>
                <a:latin typeface="Horta"/>
                <a:ea typeface="Horta"/>
                <a:cs typeface="Horta"/>
                <a:sym typeface="Horta"/>
              </a:rPr>
              <a:t>BEING SEATED AND FILMING ISSUES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7293116" y="534081"/>
            <a:ext cx="397367" cy="28996"/>
            <a:chOff x="0" y="0"/>
            <a:chExt cx="128243" cy="935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28243" cy="9358"/>
            </a:xfrm>
            <a:custGeom>
              <a:avLst/>
              <a:gdLst/>
              <a:ahLst/>
              <a:cxnLst/>
              <a:rect r="r" b="b" t="t" l="l"/>
              <a:pathLst>
                <a:path h="9358" w="128243">
                  <a:moveTo>
                    <a:pt x="0" y="0"/>
                  </a:moveTo>
                  <a:lnTo>
                    <a:pt x="128243" y="0"/>
                  </a:lnTo>
                  <a:lnTo>
                    <a:pt x="128243" y="9358"/>
                  </a:lnTo>
                  <a:lnTo>
                    <a:pt x="0" y="9358"/>
                  </a:lnTo>
                  <a:close/>
                </a:path>
              </a:pathLst>
            </a:custGeom>
            <a:gradFill rotWithShape="true">
              <a:gsLst>
                <a:gs pos="0">
                  <a:srgbClr val="CD299F">
                    <a:alpha val="100000"/>
                  </a:srgbClr>
                </a:gs>
                <a:gs pos="100000">
                  <a:srgbClr val="6C0286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128243" cy="4745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7293116" y="626184"/>
            <a:ext cx="397367" cy="28996"/>
            <a:chOff x="0" y="0"/>
            <a:chExt cx="128243" cy="9358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28243" cy="9358"/>
            </a:xfrm>
            <a:custGeom>
              <a:avLst/>
              <a:gdLst/>
              <a:ahLst/>
              <a:cxnLst/>
              <a:rect r="r" b="b" t="t" l="l"/>
              <a:pathLst>
                <a:path h="9358" w="128243">
                  <a:moveTo>
                    <a:pt x="0" y="0"/>
                  </a:moveTo>
                  <a:lnTo>
                    <a:pt x="128243" y="0"/>
                  </a:lnTo>
                  <a:lnTo>
                    <a:pt x="128243" y="9358"/>
                  </a:lnTo>
                  <a:lnTo>
                    <a:pt x="0" y="9358"/>
                  </a:lnTo>
                  <a:close/>
                </a:path>
              </a:pathLst>
            </a:custGeom>
            <a:gradFill rotWithShape="true">
              <a:gsLst>
                <a:gs pos="0">
                  <a:srgbClr val="CD299F">
                    <a:alpha val="100000"/>
                  </a:srgbClr>
                </a:gs>
                <a:gs pos="100000">
                  <a:srgbClr val="6C0286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128243" cy="4745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3935683" y="161361"/>
            <a:ext cx="14352317" cy="1786256"/>
            <a:chOff x="0" y="0"/>
            <a:chExt cx="11334750" cy="1410696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1334751" cy="1410696"/>
            </a:xfrm>
            <a:custGeom>
              <a:avLst/>
              <a:gdLst/>
              <a:ahLst/>
              <a:cxnLst/>
              <a:rect r="r" b="b" t="t" l="l"/>
              <a:pathLst>
                <a:path h="1410696" w="11334751">
                  <a:moveTo>
                    <a:pt x="0" y="0"/>
                  </a:moveTo>
                  <a:lnTo>
                    <a:pt x="11334751" y="0"/>
                  </a:lnTo>
                  <a:lnTo>
                    <a:pt x="11334751" y="1410696"/>
                  </a:lnTo>
                  <a:lnTo>
                    <a:pt x="0" y="1410696"/>
                  </a:lnTo>
                  <a:close/>
                </a:path>
              </a:pathLst>
            </a:custGeom>
            <a:gradFill rotWithShape="true">
              <a:gsLst>
                <a:gs pos="0">
                  <a:srgbClr val="CD299F">
                    <a:alpha val="100000"/>
                  </a:srgbClr>
                </a:gs>
                <a:gs pos="100000">
                  <a:srgbClr val="6C0286">
                    <a:alpha val="100000"/>
                  </a:srgbClr>
                </a:gs>
              </a:gsLst>
              <a:lin ang="2700000"/>
            </a:gradFill>
            <a:ln cap="sq">
              <a:noFill/>
              <a:prstDash val="solid"/>
              <a:miter/>
            </a:ln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11334750" cy="144879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0" y="162481"/>
            <a:ext cx="4331972" cy="1786256"/>
            <a:chOff x="0" y="0"/>
            <a:chExt cx="3421177" cy="1410696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3421177" cy="1410696"/>
            </a:xfrm>
            <a:custGeom>
              <a:avLst/>
              <a:gdLst/>
              <a:ahLst/>
              <a:cxnLst/>
              <a:rect r="r" b="b" t="t" l="l"/>
              <a:pathLst>
                <a:path h="1410696" w="3421177">
                  <a:moveTo>
                    <a:pt x="0" y="0"/>
                  </a:moveTo>
                  <a:lnTo>
                    <a:pt x="3421177" y="0"/>
                  </a:lnTo>
                  <a:lnTo>
                    <a:pt x="3421177" y="1410696"/>
                  </a:lnTo>
                  <a:lnTo>
                    <a:pt x="0" y="1410696"/>
                  </a:lnTo>
                  <a:close/>
                </a:path>
              </a:pathLst>
            </a:custGeom>
            <a:gradFill rotWithShape="true">
              <a:gsLst>
                <a:gs pos="0">
                  <a:srgbClr val="CD299F">
                    <a:alpha val="100000"/>
                  </a:srgbClr>
                </a:gs>
                <a:gs pos="100000">
                  <a:srgbClr val="6C0286">
                    <a:alpha val="100000"/>
                  </a:srgbClr>
                </a:gs>
              </a:gsLst>
              <a:lin ang="2700000"/>
            </a:gradFill>
            <a:ln cap="sq">
              <a:noFill/>
              <a:prstDash val="solid"/>
              <a:miter/>
            </a:ln>
          </p:spPr>
        </p:sp>
        <p:sp>
          <p:nvSpPr>
            <p:cNvPr name="TextBox 13" id="13"/>
            <p:cNvSpPr txBox="true"/>
            <p:nvPr/>
          </p:nvSpPr>
          <p:spPr>
            <a:xfrm>
              <a:off x="0" y="-114300"/>
              <a:ext cx="3421177" cy="152499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7000"/>
                </a:lnSpc>
                <a:spcBef>
                  <a:spcPct val="0"/>
                </a:spcBef>
              </a:pPr>
              <a:r>
                <a:rPr lang="en-US" sz="5000">
                  <a:solidFill>
                    <a:srgbClr val="FFFFFF"/>
                  </a:solidFill>
                  <a:latin typeface="Horta"/>
                  <a:ea typeface="Horta"/>
                  <a:cs typeface="Horta"/>
                  <a:sym typeface="Horta"/>
                </a:rPr>
                <a:t>User Study</a:t>
              </a:r>
            </a:p>
          </p:txBody>
        </p:sp>
      </p:grpSp>
      <p:sp>
        <p:nvSpPr>
          <p:cNvPr name="Freeform 14" id="14"/>
          <p:cNvSpPr/>
          <p:nvPr/>
        </p:nvSpPr>
        <p:spPr>
          <a:xfrm flipH="false" flipV="false" rot="0">
            <a:off x="7106865" y="6430743"/>
            <a:ext cx="10973010" cy="3737837"/>
          </a:xfrm>
          <a:custGeom>
            <a:avLst/>
            <a:gdLst/>
            <a:ahLst/>
            <a:cxnLst/>
            <a:rect r="r" b="b" t="t" l="l"/>
            <a:pathLst>
              <a:path h="3737837" w="10973010">
                <a:moveTo>
                  <a:pt x="0" y="0"/>
                </a:moveTo>
                <a:lnTo>
                  <a:pt x="10973011" y="0"/>
                </a:lnTo>
                <a:lnTo>
                  <a:pt x="10973011" y="3737837"/>
                </a:lnTo>
                <a:lnTo>
                  <a:pt x="0" y="37378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-41306" b="-129192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461536" y="3391799"/>
            <a:ext cx="9326996" cy="3481322"/>
          </a:xfrm>
          <a:custGeom>
            <a:avLst/>
            <a:gdLst/>
            <a:ahLst/>
            <a:cxnLst/>
            <a:rect r="r" b="b" t="t" l="l"/>
            <a:pathLst>
              <a:path h="3481322" w="9326996">
                <a:moveTo>
                  <a:pt x="0" y="0"/>
                </a:moveTo>
                <a:lnTo>
                  <a:pt x="9326996" y="0"/>
                </a:lnTo>
                <a:lnTo>
                  <a:pt x="9326996" y="3481322"/>
                </a:lnTo>
                <a:lnTo>
                  <a:pt x="0" y="34813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655" t="0" r="-15943" b="-112094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461536" y="2148298"/>
            <a:ext cx="17030263" cy="9296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559"/>
              </a:lnSpc>
              <a:spcBef>
                <a:spcPct val="0"/>
              </a:spcBef>
            </a:pPr>
            <a:r>
              <a:rPr lang="en-US" sz="5400">
                <a:solidFill>
                  <a:srgbClr val="CD299F"/>
                </a:solidFill>
                <a:latin typeface="Horta"/>
                <a:ea typeface="Horta"/>
                <a:cs typeface="Horta"/>
                <a:sym typeface="Horta"/>
              </a:rPr>
              <a:t>MORE RESEARCH NEEDED ON THE AMOUNT OF CONTENT PRESENTED FOR THE USER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6200584" y="561896"/>
            <a:ext cx="1214595" cy="873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CD299F"/>
                </a:solidFill>
                <a:latin typeface="Horta"/>
                <a:ea typeface="Horta"/>
                <a:cs typeface="Horta"/>
                <a:sym typeface="Horta"/>
              </a:rPr>
              <a:t>BIRTH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4550180" y="381138"/>
            <a:ext cx="9964874" cy="12038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804"/>
              </a:lnSpc>
              <a:spcBef>
                <a:spcPct val="0"/>
              </a:spcBef>
            </a:pPr>
            <a:r>
              <a:rPr lang="en-US" sz="7003">
                <a:solidFill>
                  <a:srgbClr val="FFFFFF"/>
                </a:solidFill>
                <a:latin typeface="Horta"/>
                <a:ea typeface="Horta"/>
                <a:cs typeface="Horta"/>
                <a:sym typeface="Horta"/>
              </a:rPr>
              <a:t>USABILITY RESULTS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7367860" y="559656"/>
            <a:ext cx="621381" cy="873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FFFFFF"/>
                </a:solidFill>
                <a:latin typeface="Horta"/>
                <a:ea typeface="Horta"/>
                <a:cs typeface="Horta"/>
                <a:sym typeface="Horta"/>
              </a:rPr>
              <a:t>VR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0370288" y="3502195"/>
            <a:ext cx="7618953" cy="2491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1F2020"/>
                </a:solidFill>
                <a:latin typeface="Open Sans"/>
                <a:ea typeface="Open Sans"/>
                <a:cs typeface="Open Sans"/>
                <a:sym typeface="Open Sans"/>
              </a:rPr>
              <a:t>VR had only 360 videos visible (technical issues with Pano2VR). </a:t>
            </a:r>
          </a:p>
          <a:p>
            <a:pPr algn="l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1F2020"/>
                </a:solidFill>
                <a:latin typeface="Open Sans"/>
                <a:ea typeface="Open Sans"/>
                <a:cs typeface="Open Sans"/>
                <a:sym typeface="Open Sans"/>
              </a:rPr>
              <a:t>A computer, tablet and smartphone had audio clips, photos, and links. </a:t>
            </a:r>
          </a:p>
          <a:p>
            <a:pPr algn="l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1F2020"/>
                </a:solidFill>
                <a:latin typeface="Open Sans"/>
                <a:ea typeface="Open Sans"/>
                <a:cs typeface="Open Sans"/>
                <a:sym typeface="Open Sans"/>
              </a:rPr>
              <a:t>Additional content got negative feedback as well “too much”.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7293116" y="534081"/>
            <a:ext cx="397367" cy="28996"/>
            <a:chOff x="0" y="0"/>
            <a:chExt cx="128243" cy="935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28243" cy="9358"/>
            </a:xfrm>
            <a:custGeom>
              <a:avLst/>
              <a:gdLst/>
              <a:ahLst/>
              <a:cxnLst/>
              <a:rect r="r" b="b" t="t" l="l"/>
              <a:pathLst>
                <a:path h="9358" w="128243">
                  <a:moveTo>
                    <a:pt x="0" y="0"/>
                  </a:moveTo>
                  <a:lnTo>
                    <a:pt x="128243" y="0"/>
                  </a:lnTo>
                  <a:lnTo>
                    <a:pt x="128243" y="9358"/>
                  </a:lnTo>
                  <a:lnTo>
                    <a:pt x="0" y="9358"/>
                  </a:lnTo>
                  <a:close/>
                </a:path>
              </a:pathLst>
            </a:custGeom>
            <a:gradFill rotWithShape="true">
              <a:gsLst>
                <a:gs pos="0">
                  <a:srgbClr val="CD299F">
                    <a:alpha val="100000"/>
                  </a:srgbClr>
                </a:gs>
                <a:gs pos="100000">
                  <a:srgbClr val="6C0286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128243" cy="4745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7293116" y="626184"/>
            <a:ext cx="397367" cy="28996"/>
            <a:chOff x="0" y="0"/>
            <a:chExt cx="128243" cy="9358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28243" cy="9358"/>
            </a:xfrm>
            <a:custGeom>
              <a:avLst/>
              <a:gdLst/>
              <a:ahLst/>
              <a:cxnLst/>
              <a:rect r="r" b="b" t="t" l="l"/>
              <a:pathLst>
                <a:path h="9358" w="128243">
                  <a:moveTo>
                    <a:pt x="0" y="0"/>
                  </a:moveTo>
                  <a:lnTo>
                    <a:pt x="128243" y="0"/>
                  </a:lnTo>
                  <a:lnTo>
                    <a:pt x="128243" y="9358"/>
                  </a:lnTo>
                  <a:lnTo>
                    <a:pt x="0" y="9358"/>
                  </a:lnTo>
                  <a:close/>
                </a:path>
              </a:pathLst>
            </a:custGeom>
            <a:gradFill rotWithShape="true">
              <a:gsLst>
                <a:gs pos="0">
                  <a:srgbClr val="CD299F">
                    <a:alpha val="100000"/>
                  </a:srgbClr>
                </a:gs>
                <a:gs pos="100000">
                  <a:srgbClr val="6C0286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128243" cy="4745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3935683" y="161361"/>
            <a:ext cx="14352317" cy="1864845"/>
            <a:chOff x="0" y="0"/>
            <a:chExt cx="11334750" cy="1472762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1334751" cy="1472762"/>
            </a:xfrm>
            <a:custGeom>
              <a:avLst/>
              <a:gdLst/>
              <a:ahLst/>
              <a:cxnLst/>
              <a:rect r="r" b="b" t="t" l="l"/>
              <a:pathLst>
                <a:path h="1472762" w="11334751">
                  <a:moveTo>
                    <a:pt x="0" y="0"/>
                  </a:moveTo>
                  <a:lnTo>
                    <a:pt x="11334751" y="0"/>
                  </a:lnTo>
                  <a:lnTo>
                    <a:pt x="11334751" y="1472762"/>
                  </a:lnTo>
                  <a:lnTo>
                    <a:pt x="0" y="1472762"/>
                  </a:lnTo>
                  <a:close/>
                </a:path>
              </a:pathLst>
            </a:custGeom>
            <a:gradFill rotWithShape="true">
              <a:gsLst>
                <a:gs pos="0">
                  <a:srgbClr val="CD299F">
                    <a:alpha val="100000"/>
                  </a:srgbClr>
                </a:gs>
                <a:gs pos="100000">
                  <a:srgbClr val="6C0286">
                    <a:alpha val="100000"/>
                  </a:srgbClr>
                </a:gs>
              </a:gsLst>
              <a:lin ang="2700000"/>
            </a:gradFill>
            <a:ln cap="sq">
              <a:noFill/>
              <a:prstDash val="solid"/>
              <a:miter/>
            </a:ln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11334750" cy="151086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-151058" y="162481"/>
            <a:ext cx="4483029" cy="1863725"/>
            <a:chOff x="0" y="0"/>
            <a:chExt cx="3540475" cy="1471878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3540475" cy="1471878"/>
            </a:xfrm>
            <a:custGeom>
              <a:avLst/>
              <a:gdLst/>
              <a:ahLst/>
              <a:cxnLst/>
              <a:rect r="r" b="b" t="t" l="l"/>
              <a:pathLst>
                <a:path h="1471878" w="3540475">
                  <a:moveTo>
                    <a:pt x="0" y="0"/>
                  </a:moveTo>
                  <a:lnTo>
                    <a:pt x="3540475" y="0"/>
                  </a:lnTo>
                  <a:lnTo>
                    <a:pt x="3540475" y="1471878"/>
                  </a:lnTo>
                  <a:lnTo>
                    <a:pt x="0" y="1471878"/>
                  </a:lnTo>
                  <a:close/>
                </a:path>
              </a:pathLst>
            </a:custGeom>
            <a:gradFill rotWithShape="true">
              <a:gsLst>
                <a:gs pos="0">
                  <a:srgbClr val="CD299F">
                    <a:alpha val="100000"/>
                  </a:srgbClr>
                </a:gs>
                <a:gs pos="100000">
                  <a:srgbClr val="6C0286">
                    <a:alpha val="100000"/>
                  </a:srgbClr>
                </a:gs>
              </a:gsLst>
              <a:lin ang="2700000"/>
            </a:gradFill>
            <a:ln cap="sq">
              <a:noFill/>
              <a:prstDash val="solid"/>
              <a:miter/>
            </a:ln>
          </p:spPr>
        </p:sp>
        <p:sp>
          <p:nvSpPr>
            <p:cNvPr name="TextBox 13" id="13"/>
            <p:cNvSpPr txBox="true"/>
            <p:nvPr/>
          </p:nvSpPr>
          <p:spPr>
            <a:xfrm>
              <a:off x="0" y="-114300"/>
              <a:ext cx="3540475" cy="158617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7000"/>
                </a:lnSpc>
                <a:spcBef>
                  <a:spcPct val="0"/>
                </a:spcBef>
              </a:pPr>
              <a:r>
                <a:rPr lang="en-US" sz="5000">
                  <a:solidFill>
                    <a:srgbClr val="FFFFFF"/>
                  </a:solidFill>
                  <a:latin typeface="Horta"/>
                  <a:ea typeface="Horta"/>
                  <a:cs typeface="Horta"/>
                  <a:sym typeface="Horta"/>
                </a:rPr>
                <a:t>Interaction and connection</a:t>
              </a:r>
            </a:p>
          </p:txBody>
        </p:sp>
      </p:grpSp>
      <p:sp>
        <p:nvSpPr>
          <p:cNvPr name="Freeform 14" id="14"/>
          <p:cNvSpPr/>
          <p:nvPr/>
        </p:nvSpPr>
        <p:spPr>
          <a:xfrm flipH="false" flipV="false" rot="0">
            <a:off x="6227476" y="3953717"/>
            <a:ext cx="7864617" cy="4492662"/>
          </a:xfrm>
          <a:custGeom>
            <a:avLst/>
            <a:gdLst/>
            <a:ahLst/>
            <a:cxnLst/>
            <a:rect r="r" b="b" t="t" l="l"/>
            <a:pathLst>
              <a:path h="4492662" w="7864617">
                <a:moveTo>
                  <a:pt x="0" y="0"/>
                </a:moveTo>
                <a:lnTo>
                  <a:pt x="7864617" y="0"/>
                </a:lnTo>
                <a:lnTo>
                  <a:pt x="7864617" y="4492662"/>
                </a:lnTo>
                <a:lnTo>
                  <a:pt x="0" y="44926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2229667" y="2288003"/>
            <a:ext cx="5909407" cy="3331428"/>
          </a:xfrm>
          <a:custGeom>
            <a:avLst/>
            <a:gdLst/>
            <a:ahLst/>
            <a:cxnLst/>
            <a:rect r="r" b="b" t="t" l="l"/>
            <a:pathLst>
              <a:path h="3331428" w="5909407">
                <a:moveTo>
                  <a:pt x="0" y="0"/>
                </a:moveTo>
                <a:lnTo>
                  <a:pt x="5909407" y="0"/>
                </a:lnTo>
                <a:lnTo>
                  <a:pt x="5909407" y="3331428"/>
                </a:lnTo>
                <a:lnTo>
                  <a:pt x="0" y="33314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2674739" y="7090929"/>
            <a:ext cx="5464335" cy="3087349"/>
          </a:xfrm>
          <a:custGeom>
            <a:avLst/>
            <a:gdLst/>
            <a:ahLst/>
            <a:cxnLst/>
            <a:rect r="r" b="b" t="t" l="l"/>
            <a:pathLst>
              <a:path h="3087349" w="5464335">
                <a:moveTo>
                  <a:pt x="0" y="0"/>
                </a:moveTo>
                <a:lnTo>
                  <a:pt x="5464335" y="0"/>
                </a:lnTo>
                <a:lnTo>
                  <a:pt x="5464335" y="3087349"/>
                </a:lnTo>
                <a:lnTo>
                  <a:pt x="0" y="30873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582382" y="3262728"/>
            <a:ext cx="5645094" cy="68408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>
                <a:solidFill>
                  <a:srgbClr val="CD299F"/>
                </a:solidFill>
                <a:latin typeface="Horta"/>
                <a:ea typeface="Horta"/>
                <a:cs typeface="Horta"/>
                <a:sym typeface="Horta"/>
              </a:rPr>
              <a:t>FURTHER USER REQUIREMENTS: </a:t>
            </a:r>
          </a:p>
          <a:p>
            <a:pPr algn="l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1F2020"/>
                </a:solidFill>
                <a:latin typeface="Open Sans"/>
                <a:ea typeface="Open Sans"/>
                <a:cs typeface="Open Sans"/>
                <a:sym typeface="Open Sans"/>
              </a:rPr>
              <a:t>Contact with professional</a:t>
            </a:r>
          </a:p>
          <a:p>
            <a:pPr algn="l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1F2020"/>
                </a:solidFill>
                <a:latin typeface="Open Sans"/>
                <a:ea typeface="Open Sans"/>
                <a:cs typeface="Open Sans"/>
                <a:sym typeface="Open Sans"/>
              </a:rPr>
              <a:t>Peer-support</a:t>
            </a:r>
          </a:p>
          <a:p>
            <a:pPr algn="l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1F2020"/>
                </a:solidFill>
                <a:latin typeface="Open Sans"/>
                <a:ea typeface="Open Sans"/>
                <a:cs typeface="Open Sans"/>
                <a:sym typeface="Open Sans"/>
              </a:rPr>
              <a:t>Flexibility</a:t>
            </a:r>
          </a:p>
          <a:p>
            <a:pPr algn="l">
              <a:lnSpc>
                <a:spcPts val="3359"/>
              </a:lnSpc>
            </a:pPr>
          </a:p>
          <a:p>
            <a:pPr algn="l">
              <a:lnSpc>
                <a:spcPts val="5880"/>
              </a:lnSpc>
            </a:pPr>
            <a:r>
              <a:rPr lang="en-US" sz="4200">
                <a:solidFill>
                  <a:srgbClr val="CD299F"/>
                </a:solidFill>
                <a:latin typeface="Horta"/>
                <a:ea typeface="Horta"/>
                <a:cs typeface="Horta"/>
                <a:sym typeface="Horta"/>
              </a:rPr>
              <a:t>ONLINE FLIPPED LEARNING </a:t>
            </a:r>
          </a:p>
          <a:p>
            <a:pPr algn="l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1F2020"/>
                </a:solidFill>
                <a:latin typeface="Open Sans"/>
                <a:ea typeface="Open Sans"/>
                <a:cs typeface="Open Sans"/>
                <a:sym typeface="Open Sans"/>
              </a:rPr>
              <a:t>O</a:t>
            </a:r>
            <a:r>
              <a:rPr lang="en-US" sz="2400">
                <a:solidFill>
                  <a:srgbClr val="1F2020"/>
                </a:solidFill>
                <a:latin typeface="Open Sans"/>
                <a:ea typeface="Open Sans"/>
                <a:cs typeface="Open Sans"/>
                <a:sym typeface="Open Sans"/>
              </a:rPr>
              <a:t>nline course for self-learning</a:t>
            </a:r>
          </a:p>
          <a:p>
            <a:pPr algn="l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1F2020"/>
                </a:solidFill>
                <a:latin typeface="Open Sans"/>
                <a:ea typeface="Open Sans"/>
                <a:cs typeface="Open Sans"/>
                <a:sym typeface="Open Sans"/>
              </a:rPr>
              <a:t>Regular online meetings for Q&amp;A and discussion</a:t>
            </a:r>
          </a:p>
          <a:p>
            <a:pPr algn="l">
              <a:lnSpc>
                <a:spcPts val="3359"/>
              </a:lnSpc>
            </a:pPr>
          </a:p>
          <a:p>
            <a:pPr algn="l">
              <a:lnSpc>
                <a:spcPts val="5880"/>
              </a:lnSpc>
            </a:pPr>
            <a:r>
              <a:rPr lang="en-US" sz="4200">
                <a:solidFill>
                  <a:srgbClr val="CD299F"/>
                </a:solidFill>
                <a:latin typeface="Horta"/>
                <a:ea typeface="Horta"/>
                <a:cs typeface="Horta"/>
                <a:sym typeface="Horta"/>
              </a:rPr>
              <a:t>Main takeaway</a:t>
            </a:r>
          </a:p>
          <a:p>
            <a:pPr algn="l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1F2020"/>
                </a:solidFill>
                <a:latin typeface="Open Sans"/>
                <a:ea typeface="Open Sans"/>
                <a:cs typeface="Open Sans"/>
                <a:sym typeface="Open Sans"/>
              </a:rPr>
              <a:t>Have a way to provide connection to the user (professional/teacher and peers)! 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582382" y="2154653"/>
            <a:ext cx="3353300" cy="1193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99"/>
              </a:lnSpc>
              <a:spcBef>
                <a:spcPct val="0"/>
              </a:spcBef>
            </a:pPr>
            <a:r>
              <a:rPr lang="en-US" sz="6999">
                <a:solidFill>
                  <a:srgbClr val="CD299F"/>
                </a:solidFill>
                <a:latin typeface="Horta"/>
                <a:ea typeface="Horta"/>
                <a:cs typeface="Horta"/>
                <a:sym typeface="Horta"/>
              </a:rPr>
              <a:t>BIRTH</a:t>
            </a:r>
            <a:r>
              <a:rPr lang="en-US" sz="6999">
                <a:solidFill>
                  <a:srgbClr val="1F2020"/>
                </a:solidFill>
                <a:latin typeface="Horta"/>
                <a:ea typeface="Horta"/>
                <a:cs typeface="Horta"/>
                <a:sym typeface="Horta"/>
              </a:rPr>
              <a:t>ABC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6200584" y="561896"/>
            <a:ext cx="1214595" cy="873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CD299F"/>
                </a:solidFill>
                <a:latin typeface="Horta"/>
                <a:ea typeface="Horta"/>
                <a:cs typeface="Horta"/>
                <a:sym typeface="Horta"/>
              </a:rPr>
              <a:t>BIRTH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4550180" y="381138"/>
            <a:ext cx="9964874" cy="12038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804"/>
              </a:lnSpc>
              <a:spcBef>
                <a:spcPct val="0"/>
              </a:spcBef>
            </a:pPr>
            <a:r>
              <a:rPr lang="en-US" sz="7003">
                <a:solidFill>
                  <a:srgbClr val="FFFFFF"/>
                </a:solidFill>
                <a:latin typeface="Horta"/>
                <a:ea typeface="Horta"/>
                <a:cs typeface="Horta"/>
                <a:sym typeface="Horta"/>
              </a:rPr>
              <a:t>FLIPPED LEARNING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7367860" y="559656"/>
            <a:ext cx="621381" cy="873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FFFFFF"/>
                </a:solidFill>
                <a:latin typeface="Horta"/>
                <a:ea typeface="Horta"/>
                <a:cs typeface="Horta"/>
                <a:sym typeface="Horta"/>
              </a:rPr>
              <a:t>VR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7293116" y="534081"/>
            <a:ext cx="397367" cy="28996"/>
            <a:chOff x="0" y="0"/>
            <a:chExt cx="128243" cy="935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28243" cy="9358"/>
            </a:xfrm>
            <a:custGeom>
              <a:avLst/>
              <a:gdLst/>
              <a:ahLst/>
              <a:cxnLst/>
              <a:rect r="r" b="b" t="t" l="l"/>
              <a:pathLst>
                <a:path h="9358" w="128243">
                  <a:moveTo>
                    <a:pt x="0" y="0"/>
                  </a:moveTo>
                  <a:lnTo>
                    <a:pt x="128243" y="0"/>
                  </a:lnTo>
                  <a:lnTo>
                    <a:pt x="128243" y="9358"/>
                  </a:lnTo>
                  <a:lnTo>
                    <a:pt x="0" y="9358"/>
                  </a:lnTo>
                  <a:close/>
                </a:path>
              </a:pathLst>
            </a:custGeom>
            <a:gradFill rotWithShape="true">
              <a:gsLst>
                <a:gs pos="0">
                  <a:srgbClr val="CD299F">
                    <a:alpha val="100000"/>
                  </a:srgbClr>
                </a:gs>
                <a:gs pos="100000">
                  <a:srgbClr val="6C0286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128243" cy="4745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7293116" y="626184"/>
            <a:ext cx="397367" cy="28996"/>
            <a:chOff x="0" y="0"/>
            <a:chExt cx="128243" cy="9358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28243" cy="9358"/>
            </a:xfrm>
            <a:custGeom>
              <a:avLst/>
              <a:gdLst/>
              <a:ahLst/>
              <a:cxnLst/>
              <a:rect r="r" b="b" t="t" l="l"/>
              <a:pathLst>
                <a:path h="9358" w="128243">
                  <a:moveTo>
                    <a:pt x="0" y="0"/>
                  </a:moveTo>
                  <a:lnTo>
                    <a:pt x="128243" y="0"/>
                  </a:lnTo>
                  <a:lnTo>
                    <a:pt x="128243" y="9358"/>
                  </a:lnTo>
                  <a:lnTo>
                    <a:pt x="0" y="9358"/>
                  </a:lnTo>
                  <a:close/>
                </a:path>
              </a:pathLst>
            </a:custGeom>
            <a:gradFill rotWithShape="true">
              <a:gsLst>
                <a:gs pos="0">
                  <a:srgbClr val="CD299F">
                    <a:alpha val="100000"/>
                  </a:srgbClr>
                </a:gs>
                <a:gs pos="100000">
                  <a:srgbClr val="6C0286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128243" cy="4745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3935683" y="161361"/>
            <a:ext cx="14352317" cy="1786256"/>
            <a:chOff x="0" y="0"/>
            <a:chExt cx="11334750" cy="1410696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1334751" cy="1410696"/>
            </a:xfrm>
            <a:custGeom>
              <a:avLst/>
              <a:gdLst/>
              <a:ahLst/>
              <a:cxnLst/>
              <a:rect r="r" b="b" t="t" l="l"/>
              <a:pathLst>
                <a:path h="1410696" w="11334751">
                  <a:moveTo>
                    <a:pt x="0" y="0"/>
                  </a:moveTo>
                  <a:lnTo>
                    <a:pt x="11334751" y="0"/>
                  </a:lnTo>
                  <a:lnTo>
                    <a:pt x="11334751" y="1410696"/>
                  </a:lnTo>
                  <a:lnTo>
                    <a:pt x="0" y="1410696"/>
                  </a:lnTo>
                  <a:close/>
                </a:path>
              </a:pathLst>
            </a:custGeom>
            <a:gradFill rotWithShape="true">
              <a:gsLst>
                <a:gs pos="0">
                  <a:srgbClr val="CD299F">
                    <a:alpha val="100000"/>
                  </a:srgbClr>
                </a:gs>
                <a:gs pos="100000">
                  <a:srgbClr val="6C0286">
                    <a:alpha val="100000"/>
                  </a:srgbClr>
                </a:gs>
              </a:gsLst>
              <a:lin ang="2700000"/>
            </a:gradFill>
            <a:ln cap="sq">
              <a:noFill/>
              <a:prstDash val="solid"/>
              <a:miter/>
            </a:ln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11334750" cy="144879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0" y="162481"/>
            <a:ext cx="4331972" cy="1786256"/>
            <a:chOff x="0" y="0"/>
            <a:chExt cx="3421177" cy="1410696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3421177" cy="1410696"/>
            </a:xfrm>
            <a:custGeom>
              <a:avLst/>
              <a:gdLst/>
              <a:ahLst/>
              <a:cxnLst/>
              <a:rect r="r" b="b" t="t" l="l"/>
              <a:pathLst>
                <a:path h="1410696" w="3421177">
                  <a:moveTo>
                    <a:pt x="0" y="0"/>
                  </a:moveTo>
                  <a:lnTo>
                    <a:pt x="3421177" y="0"/>
                  </a:lnTo>
                  <a:lnTo>
                    <a:pt x="3421177" y="1410696"/>
                  </a:lnTo>
                  <a:lnTo>
                    <a:pt x="0" y="1410696"/>
                  </a:lnTo>
                  <a:close/>
                </a:path>
              </a:pathLst>
            </a:custGeom>
            <a:gradFill rotWithShape="true">
              <a:gsLst>
                <a:gs pos="0">
                  <a:srgbClr val="CD299F">
                    <a:alpha val="100000"/>
                  </a:srgbClr>
                </a:gs>
                <a:gs pos="100000">
                  <a:srgbClr val="6C0286">
                    <a:alpha val="100000"/>
                  </a:srgbClr>
                </a:gs>
              </a:gsLst>
              <a:lin ang="2700000"/>
            </a:gradFill>
            <a:ln cap="sq">
              <a:noFill/>
              <a:prstDash val="solid"/>
              <a:miter/>
            </a:ln>
          </p:spPr>
        </p:sp>
        <p:sp>
          <p:nvSpPr>
            <p:cNvPr name="TextBox 13" id="13"/>
            <p:cNvSpPr txBox="true"/>
            <p:nvPr/>
          </p:nvSpPr>
          <p:spPr>
            <a:xfrm>
              <a:off x="0" y="-114300"/>
              <a:ext cx="3421177" cy="152499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7000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14" id="14"/>
          <p:cNvSpPr txBox="true"/>
          <p:nvPr/>
        </p:nvSpPr>
        <p:spPr>
          <a:xfrm rot="0">
            <a:off x="16200584" y="561896"/>
            <a:ext cx="1214595" cy="873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CD299F"/>
                </a:solidFill>
                <a:latin typeface="Horta"/>
                <a:ea typeface="Horta"/>
                <a:cs typeface="Horta"/>
                <a:sym typeface="Horta"/>
              </a:rPr>
              <a:t>BIRTH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4550180" y="381138"/>
            <a:ext cx="9964874" cy="12038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804"/>
              </a:lnSpc>
              <a:spcBef>
                <a:spcPct val="0"/>
              </a:spcBef>
            </a:pPr>
            <a:r>
              <a:rPr lang="en-US" sz="7003">
                <a:solidFill>
                  <a:srgbClr val="FFFFFF"/>
                </a:solidFill>
                <a:latin typeface="Horta"/>
                <a:ea typeface="Horta"/>
                <a:cs typeface="Horta"/>
                <a:sym typeface="Horta"/>
              </a:rPr>
              <a:t>SUMMARY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7367860" y="559656"/>
            <a:ext cx="621381" cy="873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FFFFFF"/>
                </a:solidFill>
                <a:latin typeface="Horta"/>
                <a:ea typeface="Horta"/>
                <a:cs typeface="Horta"/>
                <a:sym typeface="Horta"/>
              </a:rPr>
              <a:t>VR</a:t>
            </a:r>
          </a:p>
        </p:txBody>
      </p:sp>
      <p:grpSp>
        <p:nvGrpSpPr>
          <p:cNvPr name="Group 17" id="17"/>
          <p:cNvGrpSpPr/>
          <p:nvPr/>
        </p:nvGrpSpPr>
        <p:grpSpPr>
          <a:xfrm rot="0">
            <a:off x="14561246" y="2201560"/>
            <a:ext cx="3496203" cy="3027555"/>
            <a:chOff x="0" y="0"/>
            <a:chExt cx="4661605" cy="4036739"/>
          </a:xfrm>
        </p:grpSpPr>
        <p:grpSp>
          <p:nvGrpSpPr>
            <p:cNvPr name="Group 18" id="18"/>
            <p:cNvGrpSpPr>
              <a:grpSpLocks noChangeAspect="true"/>
            </p:cNvGrpSpPr>
            <p:nvPr/>
          </p:nvGrpSpPr>
          <p:grpSpPr>
            <a:xfrm rot="0">
              <a:off x="0" y="0"/>
              <a:ext cx="4661605" cy="4036739"/>
              <a:chOff x="0" y="0"/>
              <a:chExt cx="4282440" cy="3708400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0"/>
                <a:ext cx="4282440" cy="3708400"/>
              </a:xfrm>
              <a:custGeom>
                <a:avLst/>
                <a:gdLst/>
                <a:ahLst/>
                <a:cxnLst/>
                <a:rect r="r" b="b" t="t" l="l"/>
                <a:pathLst>
                  <a:path h="3708400" w="4282440">
                    <a:moveTo>
                      <a:pt x="3211830" y="0"/>
                    </a:moveTo>
                    <a:lnTo>
                      <a:pt x="1070610" y="0"/>
                    </a:lnTo>
                    <a:lnTo>
                      <a:pt x="0" y="1854200"/>
                    </a:lnTo>
                    <a:lnTo>
                      <a:pt x="1070610" y="3708400"/>
                    </a:lnTo>
                    <a:lnTo>
                      <a:pt x="3211830" y="3708400"/>
                    </a:lnTo>
                    <a:lnTo>
                      <a:pt x="4282440" y="1854200"/>
                    </a:lnTo>
                    <a:close/>
                  </a:path>
                </a:pathLst>
              </a:custGeom>
              <a:solidFill>
                <a:srgbClr val="CD299F"/>
              </a:solidFill>
              <a:ln w="12700">
                <a:solidFill>
                  <a:srgbClr val="000000"/>
                </a:solidFill>
              </a:ln>
            </p:spPr>
          </p:sp>
        </p:grpSp>
        <p:grpSp>
          <p:nvGrpSpPr>
            <p:cNvPr name="Group 20" id="20"/>
            <p:cNvGrpSpPr>
              <a:grpSpLocks noChangeAspect="true"/>
            </p:cNvGrpSpPr>
            <p:nvPr/>
          </p:nvGrpSpPr>
          <p:grpSpPr>
            <a:xfrm rot="0">
              <a:off x="124385" y="107712"/>
              <a:ext cx="4412835" cy="3821316"/>
              <a:chOff x="0" y="0"/>
              <a:chExt cx="4282440" cy="3708400"/>
            </a:xfrm>
          </p:grpSpPr>
          <p:sp>
            <p:nvSpPr>
              <p:cNvPr name="Freeform 21" id="21"/>
              <p:cNvSpPr/>
              <p:nvPr/>
            </p:nvSpPr>
            <p:spPr>
              <a:xfrm flipH="false" flipV="false" rot="0">
                <a:off x="0" y="0"/>
                <a:ext cx="4282440" cy="3708400"/>
              </a:xfrm>
              <a:custGeom>
                <a:avLst/>
                <a:gdLst/>
                <a:ahLst/>
                <a:cxnLst/>
                <a:rect r="r" b="b" t="t" l="l"/>
                <a:pathLst>
                  <a:path h="3708400" w="4282440">
                    <a:moveTo>
                      <a:pt x="3211830" y="0"/>
                    </a:moveTo>
                    <a:lnTo>
                      <a:pt x="1070610" y="0"/>
                    </a:lnTo>
                    <a:lnTo>
                      <a:pt x="0" y="1854200"/>
                    </a:lnTo>
                    <a:lnTo>
                      <a:pt x="1070610" y="3708400"/>
                    </a:lnTo>
                    <a:lnTo>
                      <a:pt x="3211830" y="3708400"/>
                    </a:lnTo>
                    <a:lnTo>
                      <a:pt x="4282440" y="1854200"/>
                    </a:lnTo>
                    <a:close/>
                  </a:path>
                </a:pathLst>
              </a:custGeom>
              <a:blipFill>
                <a:blip r:embed="rId2"/>
                <a:stretch>
                  <a:fillRect l="0" t="-24170" r="0" b="-29801"/>
                </a:stretch>
              </a:blipFill>
            </p:spPr>
          </p:sp>
        </p:grpSp>
      </p:grpSp>
      <p:grpSp>
        <p:nvGrpSpPr>
          <p:cNvPr name="Group 22" id="22"/>
          <p:cNvGrpSpPr/>
          <p:nvPr/>
        </p:nvGrpSpPr>
        <p:grpSpPr>
          <a:xfrm rot="0">
            <a:off x="9144000" y="5342550"/>
            <a:ext cx="3496203" cy="3027555"/>
            <a:chOff x="0" y="0"/>
            <a:chExt cx="4661605" cy="4036739"/>
          </a:xfrm>
        </p:grpSpPr>
        <p:grpSp>
          <p:nvGrpSpPr>
            <p:cNvPr name="Group 23" id="23"/>
            <p:cNvGrpSpPr>
              <a:grpSpLocks noChangeAspect="true"/>
            </p:cNvGrpSpPr>
            <p:nvPr/>
          </p:nvGrpSpPr>
          <p:grpSpPr>
            <a:xfrm rot="0">
              <a:off x="0" y="0"/>
              <a:ext cx="4661605" cy="4036739"/>
              <a:chOff x="0" y="0"/>
              <a:chExt cx="4282440" cy="3708400"/>
            </a:xfrm>
          </p:grpSpPr>
          <p:sp>
            <p:nvSpPr>
              <p:cNvPr name="Freeform 24" id="24"/>
              <p:cNvSpPr/>
              <p:nvPr/>
            </p:nvSpPr>
            <p:spPr>
              <a:xfrm flipH="false" flipV="false" rot="0">
                <a:off x="0" y="0"/>
                <a:ext cx="4282440" cy="3708400"/>
              </a:xfrm>
              <a:custGeom>
                <a:avLst/>
                <a:gdLst/>
                <a:ahLst/>
                <a:cxnLst/>
                <a:rect r="r" b="b" t="t" l="l"/>
                <a:pathLst>
                  <a:path h="3708400" w="4282440">
                    <a:moveTo>
                      <a:pt x="3211830" y="0"/>
                    </a:moveTo>
                    <a:lnTo>
                      <a:pt x="1070610" y="0"/>
                    </a:lnTo>
                    <a:lnTo>
                      <a:pt x="0" y="1854200"/>
                    </a:lnTo>
                    <a:lnTo>
                      <a:pt x="1070610" y="3708400"/>
                    </a:lnTo>
                    <a:lnTo>
                      <a:pt x="3211830" y="3708400"/>
                    </a:lnTo>
                    <a:lnTo>
                      <a:pt x="4282440" y="1854200"/>
                    </a:lnTo>
                    <a:close/>
                  </a:path>
                </a:pathLst>
              </a:custGeom>
              <a:solidFill>
                <a:srgbClr val="CD299F"/>
              </a:solidFill>
              <a:ln w="12700">
                <a:solidFill>
                  <a:srgbClr val="000000"/>
                </a:solidFill>
              </a:ln>
            </p:spPr>
          </p:sp>
        </p:grpSp>
        <p:grpSp>
          <p:nvGrpSpPr>
            <p:cNvPr name="Group 25" id="25"/>
            <p:cNvGrpSpPr>
              <a:grpSpLocks noChangeAspect="true"/>
            </p:cNvGrpSpPr>
            <p:nvPr/>
          </p:nvGrpSpPr>
          <p:grpSpPr>
            <a:xfrm rot="0">
              <a:off x="124385" y="107712"/>
              <a:ext cx="4412835" cy="3821316"/>
              <a:chOff x="0" y="0"/>
              <a:chExt cx="4282440" cy="3708400"/>
            </a:xfrm>
          </p:grpSpPr>
          <p:sp>
            <p:nvSpPr>
              <p:cNvPr name="Freeform 26" id="26"/>
              <p:cNvSpPr/>
              <p:nvPr/>
            </p:nvSpPr>
            <p:spPr>
              <a:xfrm flipH="false" flipV="false" rot="0">
                <a:off x="0" y="0"/>
                <a:ext cx="4282440" cy="3708400"/>
              </a:xfrm>
              <a:custGeom>
                <a:avLst/>
                <a:gdLst/>
                <a:ahLst/>
                <a:cxnLst/>
                <a:rect r="r" b="b" t="t" l="l"/>
                <a:pathLst>
                  <a:path h="3708400" w="4282440">
                    <a:moveTo>
                      <a:pt x="3211830" y="0"/>
                    </a:moveTo>
                    <a:lnTo>
                      <a:pt x="1070610" y="0"/>
                    </a:lnTo>
                    <a:lnTo>
                      <a:pt x="0" y="1854200"/>
                    </a:lnTo>
                    <a:lnTo>
                      <a:pt x="1070610" y="3708400"/>
                    </a:lnTo>
                    <a:lnTo>
                      <a:pt x="3211830" y="3708400"/>
                    </a:lnTo>
                    <a:lnTo>
                      <a:pt x="4282440" y="1854200"/>
                    </a:lnTo>
                    <a:close/>
                  </a:path>
                </a:pathLst>
              </a:custGeom>
              <a:blipFill>
                <a:blip r:embed="rId3"/>
                <a:stretch>
                  <a:fillRect l="-29841" t="-4021" r="-42148" b="-28552"/>
                </a:stretch>
              </a:blipFill>
            </p:spPr>
          </p:sp>
        </p:grpSp>
      </p:grpSp>
      <p:grpSp>
        <p:nvGrpSpPr>
          <p:cNvPr name="Group 27" id="27"/>
          <p:cNvGrpSpPr/>
          <p:nvPr/>
        </p:nvGrpSpPr>
        <p:grpSpPr>
          <a:xfrm rot="0">
            <a:off x="14529926" y="5335881"/>
            <a:ext cx="3470401" cy="3005211"/>
            <a:chOff x="0" y="0"/>
            <a:chExt cx="4627202" cy="4006948"/>
          </a:xfrm>
        </p:grpSpPr>
        <p:grpSp>
          <p:nvGrpSpPr>
            <p:cNvPr name="Group 28" id="28"/>
            <p:cNvGrpSpPr>
              <a:grpSpLocks noChangeAspect="true"/>
            </p:cNvGrpSpPr>
            <p:nvPr/>
          </p:nvGrpSpPr>
          <p:grpSpPr>
            <a:xfrm rot="0">
              <a:off x="0" y="0"/>
              <a:ext cx="4627202" cy="4006948"/>
              <a:chOff x="0" y="0"/>
              <a:chExt cx="4282440" cy="3708400"/>
            </a:xfrm>
          </p:grpSpPr>
          <p:sp>
            <p:nvSpPr>
              <p:cNvPr name="Freeform 29" id="29"/>
              <p:cNvSpPr/>
              <p:nvPr/>
            </p:nvSpPr>
            <p:spPr>
              <a:xfrm flipH="false" flipV="false" rot="0">
                <a:off x="0" y="0"/>
                <a:ext cx="4282440" cy="3708400"/>
              </a:xfrm>
              <a:custGeom>
                <a:avLst/>
                <a:gdLst/>
                <a:ahLst/>
                <a:cxnLst/>
                <a:rect r="r" b="b" t="t" l="l"/>
                <a:pathLst>
                  <a:path h="3708400" w="4282440">
                    <a:moveTo>
                      <a:pt x="3211830" y="0"/>
                    </a:moveTo>
                    <a:lnTo>
                      <a:pt x="1070610" y="0"/>
                    </a:lnTo>
                    <a:lnTo>
                      <a:pt x="0" y="1854200"/>
                    </a:lnTo>
                    <a:lnTo>
                      <a:pt x="1070610" y="3708400"/>
                    </a:lnTo>
                    <a:lnTo>
                      <a:pt x="3211830" y="3708400"/>
                    </a:lnTo>
                    <a:lnTo>
                      <a:pt x="4282440" y="1854200"/>
                    </a:lnTo>
                    <a:close/>
                  </a:path>
                </a:pathLst>
              </a:custGeom>
              <a:solidFill>
                <a:srgbClr val="CD299F"/>
              </a:solidFill>
              <a:ln w="12700">
                <a:solidFill>
                  <a:srgbClr val="000000"/>
                </a:solidFill>
              </a:ln>
            </p:spPr>
          </p:sp>
        </p:grpSp>
        <p:sp>
          <p:nvSpPr>
            <p:cNvPr name="TextBox 30" id="30"/>
            <p:cNvSpPr txBox="true"/>
            <p:nvPr/>
          </p:nvSpPr>
          <p:spPr>
            <a:xfrm rot="0">
              <a:off x="665872" y="533743"/>
              <a:ext cx="3299068" cy="288727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386"/>
                </a:lnSpc>
              </a:pPr>
              <a:r>
                <a:rPr lang="en-US" sz="3133">
                  <a:solidFill>
                    <a:srgbClr val="FFFFFF"/>
                  </a:solidFill>
                  <a:latin typeface="Horta"/>
                  <a:ea typeface="Horta"/>
                  <a:cs typeface="Horta"/>
                  <a:sym typeface="Horta"/>
                </a:rPr>
                <a:t>Professionals </a:t>
              </a:r>
            </a:p>
            <a:p>
              <a:pPr algn="ctr">
                <a:lnSpc>
                  <a:spcPts val="4386"/>
                </a:lnSpc>
                <a:spcBef>
                  <a:spcPct val="0"/>
                </a:spcBef>
              </a:pPr>
              <a:r>
                <a:rPr lang="en-US" sz="3133">
                  <a:solidFill>
                    <a:srgbClr val="FFFFFF"/>
                  </a:solidFill>
                  <a:latin typeface="Horta"/>
                  <a:ea typeface="Horta"/>
                  <a:cs typeface="Horta"/>
                  <a:sym typeface="Horta"/>
                </a:rPr>
                <a:t>agree BirthVR enhances current education needs</a:t>
              </a:r>
            </a:p>
          </p:txBody>
        </p:sp>
      </p:grpSp>
      <p:grpSp>
        <p:nvGrpSpPr>
          <p:cNvPr name="Group 31" id="31"/>
          <p:cNvGrpSpPr/>
          <p:nvPr/>
        </p:nvGrpSpPr>
        <p:grpSpPr>
          <a:xfrm rot="0">
            <a:off x="11855345" y="3759406"/>
            <a:ext cx="3470401" cy="3005211"/>
            <a:chOff x="0" y="0"/>
            <a:chExt cx="4627202" cy="4006948"/>
          </a:xfrm>
        </p:grpSpPr>
        <p:grpSp>
          <p:nvGrpSpPr>
            <p:cNvPr name="Group 32" id="32"/>
            <p:cNvGrpSpPr>
              <a:grpSpLocks noChangeAspect="true"/>
            </p:cNvGrpSpPr>
            <p:nvPr/>
          </p:nvGrpSpPr>
          <p:grpSpPr>
            <a:xfrm rot="0">
              <a:off x="0" y="0"/>
              <a:ext cx="4627202" cy="4006948"/>
              <a:chOff x="0" y="0"/>
              <a:chExt cx="4282440" cy="3708400"/>
            </a:xfrm>
          </p:grpSpPr>
          <p:sp>
            <p:nvSpPr>
              <p:cNvPr name="Freeform 33" id="33"/>
              <p:cNvSpPr/>
              <p:nvPr/>
            </p:nvSpPr>
            <p:spPr>
              <a:xfrm flipH="false" flipV="false" rot="0">
                <a:off x="0" y="0"/>
                <a:ext cx="4282440" cy="3708400"/>
              </a:xfrm>
              <a:custGeom>
                <a:avLst/>
                <a:gdLst/>
                <a:ahLst/>
                <a:cxnLst/>
                <a:rect r="r" b="b" t="t" l="l"/>
                <a:pathLst>
                  <a:path h="3708400" w="4282440">
                    <a:moveTo>
                      <a:pt x="3211830" y="0"/>
                    </a:moveTo>
                    <a:lnTo>
                      <a:pt x="1070610" y="0"/>
                    </a:lnTo>
                    <a:lnTo>
                      <a:pt x="0" y="1854200"/>
                    </a:lnTo>
                    <a:lnTo>
                      <a:pt x="1070610" y="3708400"/>
                    </a:lnTo>
                    <a:lnTo>
                      <a:pt x="3211830" y="3708400"/>
                    </a:lnTo>
                    <a:lnTo>
                      <a:pt x="4282440" y="1854200"/>
                    </a:lnTo>
                    <a:close/>
                  </a:path>
                </a:pathLst>
              </a:custGeom>
              <a:solidFill>
                <a:srgbClr val="CD299F"/>
              </a:solidFill>
              <a:ln w="12700">
                <a:solidFill>
                  <a:srgbClr val="000000"/>
                </a:solidFill>
              </a:ln>
            </p:spPr>
          </p:sp>
        </p:grpSp>
        <p:sp>
          <p:nvSpPr>
            <p:cNvPr name="TextBox 34" id="34"/>
            <p:cNvSpPr txBox="true"/>
            <p:nvPr/>
          </p:nvSpPr>
          <p:spPr>
            <a:xfrm rot="0">
              <a:off x="505507" y="817349"/>
              <a:ext cx="3616188" cy="236591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808"/>
                </a:lnSpc>
                <a:spcBef>
                  <a:spcPct val="0"/>
                </a:spcBef>
              </a:pPr>
              <a:r>
                <a:rPr lang="en-US" sz="3434">
                  <a:solidFill>
                    <a:srgbClr val="FFFFFF"/>
                  </a:solidFill>
                  <a:latin typeface="Horta"/>
                  <a:ea typeface="Horta"/>
                  <a:cs typeface="Horta"/>
                  <a:sym typeface="Horta"/>
                </a:rPr>
                <a:t>BirthVR can improve learning outcomes</a:t>
              </a:r>
            </a:p>
          </p:txBody>
        </p:sp>
      </p:grpSp>
      <p:grpSp>
        <p:nvGrpSpPr>
          <p:cNvPr name="Group 35" id="35"/>
          <p:cNvGrpSpPr/>
          <p:nvPr/>
        </p:nvGrpSpPr>
        <p:grpSpPr>
          <a:xfrm rot="0">
            <a:off x="11855345" y="3759406"/>
            <a:ext cx="3470401" cy="3005211"/>
            <a:chOff x="0" y="0"/>
            <a:chExt cx="4627202" cy="4006948"/>
          </a:xfrm>
        </p:grpSpPr>
        <p:grpSp>
          <p:nvGrpSpPr>
            <p:cNvPr name="Group 36" id="36"/>
            <p:cNvGrpSpPr>
              <a:grpSpLocks noChangeAspect="true"/>
            </p:cNvGrpSpPr>
            <p:nvPr/>
          </p:nvGrpSpPr>
          <p:grpSpPr>
            <a:xfrm rot="0">
              <a:off x="0" y="0"/>
              <a:ext cx="4627202" cy="4006948"/>
              <a:chOff x="0" y="0"/>
              <a:chExt cx="4282440" cy="3708400"/>
            </a:xfrm>
          </p:grpSpPr>
          <p:sp>
            <p:nvSpPr>
              <p:cNvPr name="Freeform 37" id="37"/>
              <p:cNvSpPr/>
              <p:nvPr/>
            </p:nvSpPr>
            <p:spPr>
              <a:xfrm flipH="false" flipV="false" rot="0">
                <a:off x="0" y="0"/>
                <a:ext cx="4282440" cy="3708400"/>
              </a:xfrm>
              <a:custGeom>
                <a:avLst/>
                <a:gdLst/>
                <a:ahLst/>
                <a:cxnLst/>
                <a:rect r="r" b="b" t="t" l="l"/>
                <a:pathLst>
                  <a:path h="3708400" w="4282440">
                    <a:moveTo>
                      <a:pt x="3211830" y="0"/>
                    </a:moveTo>
                    <a:lnTo>
                      <a:pt x="1070610" y="0"/>
                    </a:lnTo>
                    <a:lnTo>
                      <a:pt x="0" y="1854200"/>
                    </a:lnTo>
                    <a:lnTo>
                      <a:pt x="1070610" y="3708400"/>
                    </a:lnTo>
                    <a:lnTo>
                      <a:pt x="3211830" y="3708400"/>
                    </a:lnTo>
                    <a:lnTo>
                      <a:pt x="4282440" y="1854200"/>
                    </a:lnTo>
                    <a:close/>
                  </a:path>
                </a:pathLst>
              </a:custGeom>
              <a:solidFill>
                <a:srgbClr val="CD299F"/>
              </a:solidFill>
              <a:ln w="12700">
                <a:solidFill>
                  <a:srgbClr val="000000"/>
                </a:solidFill>
              </a:ln>
            </p:spPr>
          </p:sp>
        </p:grpSp>
        <p:sp>
          <p:nvSpPr>
            <p:cNvPr name="TextBox 38" id="38"/>
            <p:cNvSpPr txBox="true"/>
            <p:nvPr/>
          </p:nvSpPr>
          <p:spPr>
            <a:xfrm rot="0">
              <a:off x="505507" y="865640"/>
              <a:ext cx="3616188" cy="228719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581"/>
                </a:lnSpc>
                <a:spcBef>
                  <a:spcPct val="0"/>
                </a:spcBef>
              </a:pPr>
              <a:r>
                <a:rPr lang="en-US" sz="3272">
                  <a:solidFill>
                    <a:srgbClr val="FFFFFF"/>
                  </a:solidFill>
                  <a:latin typeface="Horta"/>
                  <a:ea typeface="Horta"/>
                  <a:cs typeface="Horta"/>
                  <a:sym typeface="Horta"/>
                </a:rPr>
                <a:t>Studies confirmed BirthVR fulfills current needs</a:t>
              </a:r>
            </a:p>
          </p:txBody>
        </p:sp>
      </p:grpSp>
      <p:grpSp>
        <p:nvGrpSpPr>
          <p:cNvPr name="Group 39" id="39"/>
          <p:cNvGrpSpPr/>
          <p:nvPr/>
        </p:nvGrpSpPr>
        <p:grpSpPr>
          <a:xfrm rot="0">
            <a:off x="11872714" y="6875019"/>
            <a:ext cx="3453033" cy="2990171"/>
            <a:chOff x="0" y="0"/>
            <a:chExt cx="4604044" cy="3986894"/>
          </a:xfrm>
        </p:grpSpPr>
        <p:grpSp>
          <p:nvGrpSpPr>
            <p:cNvPr name="Group 40" id="40"/>
            <p:cNvGrpSpPr>
              <a:grpSpLocks noChangeAspect="true"/>
            </p:cNvGrpSpPr>
            <p:nvPr/>
          </p:nvGrpSpPr>
          <p:grpSpPr>
            <a:xfrm rot="0">
              <a:off x="0" y="0"/>
              <a:ext cx="4604044" cy="3986894"/>
              <a:chOff x="0" y="0"/>
              <a:chExt cx="4282440" cy="3708400"/>
            </a:xfrm>
          </p:grpSpPr>
          <p:sp>
            <p:nvSpPr>
              <p:cNvPr name="Freeform 41" id="41"/>
              <p:cNvSpPr/>
              <p:nvPr/>
            </p:nvSpPr>
            <p:spPr>
              <a:xfrm flipH="false" flipV="false" rot="0">
                <a:off x="0" y="0"/>
                <a:ext cx="4282440" cy="3708400"/>
              </a:xfrm>
              <a:custGeom>
                <a:avLst/>
                <a:gdLst/>
                <a:ahLst/>
                <a:cxnLst/>
                <a:rect r="r" b="b" t="t" l="l"/>
                <a:pathLst>
                  <a:path h="3708400" w="4282440">
                    <a:moveTo>
                      <a:pt x="3211830" y="0"/>
                    </a:moveTo>
                    <a:lnTo>
                      <a:pt x="1070610" y="0"/>
                    </a:lnTo>
                    <a:lnTo>
                      <a:pt x="0" y="1854200"/>
                    </a:lnTo>
                    <a:lnTo>
                      <a:pt x="1070610" y="3708400"/>
                    </a:lnTo>
                    <a:lnTo>
                      <a:pt x="3211830" y="3708400"/>
                    </a:lnTo>
                    <a:lnTo>
                      <a:pt x="4282440" y="1854200"/>
                    </a:lnTo>
                    <a:close/>
                  </a:path>
                </a:pathLst>
              </a:custGeom>
              <a:solidFill>
                <a:srgbClr val="CD299F"/>
              </a:solidFill>
              <a:ln w="12700">
                <a:solidFill>
                  <a:srgbClr val="000000"/>
                </a:solidFill>
              </a:ln>
            </p:spPr>
          </p:sp>
        </p:grpSp>
        <p:sp>
          <p:nvSpPr>
            <p:cNvPr name="TextBox 42" id="42"/>
            <p:cNvSpPr txBox="true"/>
            <p:nvPr/>
          </p:nvSpPr>
          <p:spPr>
            <a:xfrm rot="0">
              <a:off x="662539" y="530739"/>
              <a:ext cx="3282557" cy="287315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364"/>
                </a:lnSpc>
                <a:spcBef>
                  <a:spcPct val="0"/>
                </a:spcBef>
              </a:pPr>
              <a:r>
                <a:rPr lang="en-US" sz="3117">
                  <a:solidFill>
                    <a:srgbClr val="FFFFFF"/>
                  </a:solidFill>
                  <a:latin typeface="Horta"/>
                  <a:ea typeface="Horta"/>
                  <a:cs typeface="Horta"/>
                  <a:sym typeface="Horta"/>
                </a:rPr>
                <a:t>Lessons learned can be used in continuing and patient education</a:t>
              </a:r>
            </a:p>
          </p:txBody>
        </p:sp>
      </p:grpSp>
      <p:sp>
        <p:nvSpPr>
          <p:cNvPr name="TextBox 43" id="43"/>
          <p:cNvSpPr txBox="true"/>
          <p:nvPr/>
        </p:nvSpPr>
        <p:spPr>
          <a:xfrm rot="0">
            <a:off x="282443" y="2191849"/>
            <a:ext cx="9433783" cy="76733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559"/>
              </a:lnSpc>
            </a:pPr>
            <a:r>
              <a:rPr lang="en-US" sz="5399">
                <a:solidFill>
                  <a:srgbClr val="CD299F"/>
                </a:solidFill>
                <a:latin typeface="Horta"/>
                <a:ea typeface="Horta"/>
                <a:cs typeface="Horta"/>
                <a:sym typeface="Horta"/>
              </a:rPr>
              <a:t>RESULTS</a:t>
            </a:r>
          </a:p>
          <a:p>
            <a:pPr algn="l">
              <a:lnSpc>
                <a:spcPts val="3359"/>
              </a:lnSpc>
            </a:pPr>
            <a:r>
              <a:rPr lang="en-US" sz="2400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Virtual reality</a:t>
            </a:r>
            <a:r>
              <a:rPr lang="en-US" sz="24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offers a concrete and realistic experiential learning environment, helping parents understand what to expect during childbirth, how to communicate with midwives, and what to anticipate in the birthing room. </a:t>
            </a:r>
          </a:p>
          <a:p>
            <a:pPr algn="l">
              <a:lnSpc>
                <a:spcPts val="3359"/>
              </a:lnSpc>
            </a:pPr>
          </a:p>
          <a:p>
            <a:pPr algn="l">
              <a:lnSpc>
                <a:spcPts val="3359"/>
              </a:lnSpc>
            </a:pPr>
            <a:r>
              <a:rPr lang="en-US" sz="2400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Flipped learning</a:t>
            </a:r>
            <a:r>
              <a:rPr lang="en-US" sz="24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introduces much-needed flexibility, provides interaction with professionals, and fosters peer support. </a:t>
            </a:r>
          </a:p>
          <a:p>
            <a:pPr algn="l">
              <a:lnSpc>
                <a:spcPts val="3359"/>
              </a:lnSpc>
            </a:pPr>
          </a:p>
          <a:p>
            <a:pPr algn="l">
              <a:lnSpc>
                <a:spcPts val="3359"/>
              </a:lnSpc>
            </a:pPr>
            <a:r>
              <a:rPr lang="en-US" sz="2400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Research produced</a:t>
            </a:r>
          </a:p>
          <a:p>
            <a:pPr algn="l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b="true" sz="24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Usability</a:t>
            </a:r>
            <a:r>
              <a:rPr lang="en-US" sz="24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considerations for VR educational program</a:t>
            </a:r>
          </a:p>
          <a:p>
            <a:pPr algn="l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b="true" sz="24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</a:t>
            </a:r>
            <a:r>
              <a:rPr lang="en-US" b="true" sz="24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nstructional model</a:t>
            </a:r>
            <a:r>
              <a:rPr lang="en-US" sz="24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for online flipped learning for informal adult continuing education </a:t>
            </a:r>
          </a:p>
          <a:p>
            <a:pPr algn="l">
              <a:lnSpc>
                <a:spcPts val="3359"/>
              </a:lnSpc>
            </a:pPr>
          </a:p>
          <a:p>
            <a:pPr algn="l">
              <a:lnSpc>
                <a:spcPts val="3359"/>
              </a:lnSpc>
            </a:pPr>
            <a:r>
              <a:rPr lang="en-US" sz="2400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Next</a:t>
            </a:r>
          </a:p>
          <a:p>
            <a:pPr algn="l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b="true" sz="24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Multiuser</a:t>
            </a:r>
            <a:r>
              <a:rPr lang="en-US" sz="24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VR childbirth education for contact with professinal and peer support incorporated into the VR program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7293116" y="534081"/>
            <a:ext cx="397367" cy="28996"/>
            <a:chOff x="0" y="0"/>
            <a:chExt cx="128243" cy="935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28243" cy="9358"/>
            </a:xfrm>
            <a:custGeom>
              <a:avLst/>
              <a:gdLst/>
              <a:ahLst/>
              <a:cxnLst/>
              <a:rect r="r" b="b" t="t" l="l"/>
              <a:pathLst>
                <a:path h="9358" w="128243">
                  <a:moveTo>
                    <a:pt x="0" y="0"/>
                  </a:moveTo>
                  <a:lnTo>
                    <a:pt x="128243" y="0"/>
                  </a:lnTo>
                  <a:lnTo>
                    <a:pt x="128243" y="9358"/>
                  </a:lnTo>
                  <a:lnTo>
                    <a:pt x="0" y="9358"/>
                  </a:lnTo>
                  <a:close/>
                </a:path>
              </a:pathLst>
            </a:custGeom>
            <a:gradFill rotWithShape="true">
              <a:gsLst>
                <a:gs pos="0">
                  <a:srgbClr val="CD299F">
                    <a:alpha val="100000"/>
                  </a:srgbClr>
                </a:gs>
                <a:gs pos="100000">
                  <a:srgbClr val="6C0286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128243" cy="4745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7293116" y="626184"/>
            <a:ext cx="397367" cy="28996"/>
            <a:chOff x="0" y="0"/>
            <a:chExt cx="128243" cy="9358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28243" cy="9358"/>
            </a:xfrm>
            <a:custGeom>
              <a:avLst/>
              <a:gdLst/>
              <a:ahLst/>
              <a:cxnLst/>
              <a:rect r="r" b="b" t="t" l="l"/>
              <a:pathLst>
                <a:path h="9358" w="128243">
                  <a:moveTo>
                    <a:pt x="0" y="0"/>
                  </a:moveTo>
                  <a:lnTo>
                    <a:pt x="128243" y="0"/>
                  </a:lnTo>
                  <a:lnTo>
                    <a:pt x="128243" y="9358"/>
                  </a:lnTo>
                  <a:lnTo>
                    <a:pt x="0" y="9358"/>
                  </a:lnTo>
                  <a:close/>
                </a:path>
              </a:pathLst>
            </a:custGeom>
            <a:gradFill rotWithShape="true">
              <a:gsLst>
                <a:gs pos="0">
                  <a:srgbClr val="CD299F">
                    <a:alpha val="100000"/>
                  </a:srgbClr>
                </a:gs>
                <a:gs pos="100000">
                  <a:srgbClr val="6C0286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128243" cy="4745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3935683" y="161361"/>
            <a:ext cx="14352317" cy="1786256"/>
            <a:chOff x="0" y="0"/>
            <a:chExt cx="11334750" cy="1410696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1334751" cy="1410696"/>
            </a:xfrm>
            <a:custGeom>
              <a:avLst/>
              <a:gdLst/>
              <a:ahLst/>
              <a:cxnLst/>
              <a:rect r="r" b="b" t="t" l="l"/>
              <a:pathLst>
                <a:path h="1410696" w="11334751">
                  <a:moveTo>
                    <a:pt x="0" y="0"/>
                  </a:moveTo>
                  <a:lnTo>
                    <a:pt x="11334751" y="0"/>
                  </a:lnTo>
                  <a:lnTo>
                    <a:pt x="11334751" y="1410696"/>
                  </a:lnTo>
                  <a:lnTo>
                    <a:pt x="0" y="1410696"/>
                  </a:lnTo>
                  <a:close/>
                </a:path>
              </a:pathLst>
            </a:custGeom>
            <a:gradFill rotWithShape="true">
              <a:gsLst>
                <a:gs pos="0">
                  <a:srgbClr val="CD299F">
                    <a:alpha val="100000"/>
                  </a:srgbClr>
                </a:gs>
                <a:gs pos="100000">
                  <a:srgbClr val="6C0286">
                    <a:alpha val="100000"/>
                  </a:srgbClr>
                </a:gs>
              </a:gsLst>
              <a:lin ang="2700000"/>
            </a:gradFill>
            <a:ln cap="sq">
              <a:noFill/>
              <a:prstDash val="solid"/>
              <a:miter/>
            </a:ln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11334750" cy="144879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0" y="162481"/>
            <a:ext cx="4331972" cy="1786256"/>
            <a:chOff x="0" y="0"/>
            <a:chExt cx="3421177" cy="1410696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3421177" cy="1410696"/>
            </a:xfrm>
            <a:custGeom>
              <a:avLst/>
              <a:gdLst/>
              <a:ahLst/>
              <a:cxnLst/>
              <a:rect r="r" b="b" t="t" l="l"/>
              <a:pathLst>
                <a:path h="1410696" w="3421177">
                  <a:moveTo>
                    <a:pt x="0" y="0"/>
                  </a:moveTo>
                  <a:lnTo>
                    <a:pt x="3421177" y="0"/>
                  </a:lnTo>
                  <a:lnTo>
                    <a:pt x="3421177" y="1410696"/>
                  </a:lnTo>
                  <a:lnTo>
                    <a:pt x="0" y="1410696"/>
                  </a:lnTo>
                  <a:close/>
                </a:path>
              </a:pathLst>
            </a:custGeom>
            <a:gradFill rotWithShape="true">
              <a:gsLst>
                <a:gs pos="0">
                  <a:srgbClr val="CD299F">
                    <a:alpha val="100000"/>
                  </a:srgbClr>
                </a:gs>
                <a:gs pos="100000">
                  <a:srgbClr val="6C0286">
                    <a:alpha val="100000"/>
                  </a:srgbClr>
                </a:gs>
              </a:gsLst>
              <a:lin ang="2700000"/>
            </a:gradFill>
            <a:ln cap="sq">
              <a:noFill/>
              <a:prstDash val="solid"/>
              <a:miter/>
            </a:ln>
          </p:spPr>
        </p:sp>
        <p:sp>
          <p:nvSpPr>
            <p:cNvPr name="TextBox 13" id="13"/>
            <p:cNvSpPr txBox="true"/>
            <p:nvPr/>
          </p:nvSpPr>
          <p:spPr>
            <a:xfrm>
              <a:off x="0" y="-114300"/>
              <a:ext cx="3421177" cy="152499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7000"/>
                </a:lnSpc>
                <a:spcBef>
                  <a:spcPct val="0"/>
                </a:spcBef>
              </a:pPr>
              <a:r>
                <a:rPr lang="en-US" sz="5000">
                  <a:solidFill>
                    <a:srgbClr val="FFFFFF"/>
                  </a:solidFill>
                  <a:latin typeface="Horta"/>
                  <a:ea typeface="Horta"/>
                  <a:cs typeface="Horta"/>
                  <a:sym typeface="Horta"/>
                </a:rPr>
                <a:t>PROGRAM</a:t>
              </a:r>
            </a:p>
          </p:txBody>
        </p:sp>
      </p:grpSp>
      <p:sp>
        <p:nvSpPr>
          <p:cNvPr name="Freeform 14" id="14"/>
          <p:cNvSpPr/>
          <p:nvPr/>
        </p:nvSpPr>
        <p:spPr>
          <a:xfrm flipH="false" flipV="false" rot="0">
            <a:off x="1731948" y="4231480"/>
            <a:ext cx="4047034" cy="3961705"/>
          </a:xfrm>
          <a:custGeom>
            <a:avLst/>
            <a:gdLst/>
            <a:ahLst/>
            <a:cxnLst/>
            <a:rect r="r" b="b" t="t" l="l"/>
            <a:pathLst>
              <a:path h="3961705" w="4047034">
                <a:moveTo>
                  <a:pt x="0" y="0"/>
                </a:moveTo>
                <a:lnTo>
                  <a:pt x="4047033" y="0"/>
                </a:lnTo>
                <a:lnTo>
                  <a:pt x="4047033" y="3961705"/>
                </a:lnTo>
                <a:lnTo>
                  <a:pt x="0" y="39617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1698861" y="3580916"/>
            <a:ext cx="4113207" cy="8766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65"/>
              </a:lnSpc>
              <a:spcBef>
                <a:spcPct val="0"/>
              </a:spcBef>
            </a:pPr>
            <a:r>
              <a:rPr lang="en-US" sz="5118">
                <a:solidFill>
                  <a:srgbClr val="1F2020"/>
                </a:solidFill>
                <a:latin typeface="Horta"/>
                <a:ea typeface="Horta"/>
                <a:cs typeface="Horta"/>
                <a:sym typeface="Horta"/>
              </a:rPr>
              <a:t>DOULES.FI/VR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6200584" y="561896"/>
            <a:ext cx="1214595" cy="873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CD299F"/>
                </a:solidFill>
                <a:latin typeface="Horta"/>
                <a:ea typeface="Horta"/>
                <a:cs typeface="Horta"/>
                <a:sym typeface="Horta"/>
              </a:rPr>
              <a:t>BIRTH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4550180" y="381138"/>
            <a:ext cx="9964874" cy="12038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804"/>
              </a:lnSpc>
              <a:spcBef>
                <a:spcPct val="0"/>
              </a:spcBef>
            </a:pPr>
            <a:r>
              <a:rPr lang="en-US" sz="7003">
                <a:solidFill>
                  <a:srgbClr val="FFFFFF"/>
                </a:solidFill>
                <a:latin typeface="Horta"/>
                <a:ea typeface="Horta"/>
                <a:cs typeface="Horta"/>
                <a:sym typeface="Horta"/>
              </a:rPr>
              <a:t>BIRTH VR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7367860" y="559656"/>
            <a:ext cx="621381" cy="873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FFFFFF"/>
                </a:solidFill>
                <a:latin typeface="Horta"/>
                <a:ea typeface="Horta"/>
                <a:cs typeface="Horta"/>
                <a:sym typeface="Horta"/>
              </a:rPr>
              <a:t>VR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7293116" y="534081"/>
            <a:ext cx="397367" cy="28996"/>
            <a:chOff x="0" y="0"/>
            <a:chExt cx="128243" cy="935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28243" cy="9358"/>
            </a:xfrm>
            <a:custGeom>
              <a:avLst/>
              <a:gdLst/>
              <a:ahLst/>
              <a:cxnLst/>
              <a:rect r="r" b="b" t="t" l="l"/>
              <a:pathLst>
                <a:path h="9358" w="128243">
                  <a:moveTo>
                    <a:pt x="0" y="0"/>
                  </a:moveTo>
                  <a:lnTo>
                    <a:pt x="128243" y="0"/>
                  </a:lnTo>
                  <a:lnTo>
                    <a:pt x="128243" y="9358"/>
                  </a:lnTo>
                  <a:lnTo>
                    <a:pt x="0" y="9358"/>
                  </a:lnTo>
                  <a:close/>
                </a:path>
              </a:pathLst>
            </a:custGeom>
            <a:gradFill rotWithShape="true">
              <a:gsLst>
                <a:gs pos="0">
                  <a:srgbClr val="CD299F">
                    <a:alpha val="100000"/>
                  </a:srgbClr>
                </a:gs>
                <a:gs pos="100000">
                  <a:srgbClr val="6C0286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128243" cy="4745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7293116" y="626184"/>
            <a:ext cx="397367" cy="28996"/>
            <a:chOff x="0" y="0"/>
            <a:chExt cx="128243" cy="9358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28243" cy="9358"/>
            </a:xfrm>
            <a:custGeom>
              <a:avLst/>
              <a:gdLst/>
              <a:ahLst/>
              <a:cxnLst/>
              <a:rect r="r" b="b" t="t" l="l"/>
              <a:pathLst>
                <a:path h="9358" w="128243">
                  <a:moveTo>
                    <a:pt x="0" y="0"/>
                  </a:moveTo>
                  <a:lnTo>
                    <a:pt x="128243" y="0"/>
                  </a:lnTo>
                  <a:lnTo>
                    <a:pt x="128243" y="9358"/>
                  </a:lnTo>
                  <a:lnTo>
                    <a:pt x="0" y="9358"/>
                  </a:lnTo>
                  <a:close/>
                </a:path>
              </a:pathLst>
            </a:custGeom>
            <a:gradFill rotWithShape="true">
              <a:gsLst>
                <a:gs pos="0">
                  <a:srgbClr val="CD299F">
                    <a:alpha val="100000"/>
                  </a:srgbClr>
                </a:gs>
                <a:gs pos="100000">
                  <a:srgbClr val="6C0286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128243" cy="4745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3935683" y="161361"/>
            <a:ext cx="14352317" cy="1786256"/>
            <a:chOff x="0" y="0"/>
            <a:chExt cx="11334750" cy="1410696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1334751" cy="1410696"/>
            </a:xfrm>
            <a:custGeom>
              <a:avLst/>
              <a:gdLst/>
              <a:ahLst/>
              <a:cxnLst/>
              <a:rect r="r" b="b" t="t" l="l"/>
              <a:pathLst>
                <a:path h="1410696" w="11334751">
                  <a:moveTo>
                    <a:pt x="0" y="0"/>
                  </a:moveTo>
                  <a:lnTo>
                    <a:pt x="11334751" y="0"/>
                  </a:lnTo>
                  <a:lnTo>
                    <a:pt x="11334751" y="1410696"/>
                  </a:lnTo>
                  <a:lnTo>
                    <a:pt x="0" y="1410696"/>
                  </a:lnTo>
                  <a:close/>
                </a:path>
              </a:pathLst>
            </a:custGeom>
            <a:gradFill rotWithShape="true">
              <a:gsLst>
                <a:gs pos="0">
                  <a:srgbClr val="CD299F">
                    <a:alpha val="100000"/>
                  </a:srgbClr>
                </a:gs>
                <a:gs pos="100000">
                  <a:srgbClr val="6C0286">
                    <a:alpha val="100000"/>
                  </a:srgbClr>
                </a:gs>
              </a:gsLst>
              <a:lin ang="2700000"/>
            </a:gradFill>
            <a:ln cap="sq">
              <a:noFill/>
              <a:prstDash val="solid"/>
              <a:miter/>
            </a:ln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11334750" cy="144879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0" y="162481"/>
            <a:ext cx="4331972" cy="1786256"/>
            <a:chOff x="0" y="0"/>
            <a:chExt cx="3421177" cy="1410696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3421177" cy="1410696"/>
            </a:xfrm>
            <a:custGeom>
              <a:avLst/>
              <a:gdLst/>
              <a:ahLst/>
              <a:cxnLst/>
              <a:rect r="r" b="b" t="t" l="l"/>
              <a:pathLst>
                <a:path h="1410696" w="3421177">
                  <a:moveTo>
                    <a:pt x="0" y="0"/>
                  </a:moveTo>
                  <a:lnTo>
                    <a:pt x="3421177" y="0"/>
                  </a:lnTo>
                  <a:lnTo>
                    <a:pt x="3421177" y="1410696"/>
                  </a:lnTo>
                  <a:lnTo>
                    <a:pt x="0" y="1410696"/>
                  </a:lnTo>
                  <a:close/>
                </a:path>
              </a:pathLst>
            </a:custGeom>
            <a:gradFill rotWithShape="true">
              <a:gsLst>
                <a:gs pos="0">
                  <a:srgbClr val="CD299F">
                    <a:alpha val="100000"/>
                  </a:srgbClr>
                </a:gs>
                <a:gs pos="100000">
                  <a:srgbClr val="6C0286">
                    <a:alpha val="100000"/>
                  </a:srgbClr>
                </a:gs>
              </a:gsLst>
              <a:lin ang="2700000"/>
            </a:gradFill>
            <a:ln cap="sq">
              <a:noFill/>
              <a:prstDash val="solid"/>
              <a:miter/>
            </a:ln>
          </p:spPr>
        </p:sp>
        <p:sp>
          <p:nvSpPr>
            <p:cNvPr name="TextBox 13" id="13"/>
            <p:cNvSpPr txBox="true"/>
            <p:nvPr/>
          </p:nvSpPr>
          <p:spPr>
            <a:xfrm>
              <a:off x="0" y="-114300"/>
              <a:ext cx="3421177" cy="152499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7000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4" id="14"/>
          <p:cNvSpPr/>
          <p:nvPr/>
        </p:nvSpPr>
        <p:spPr>
          <a:xfrm flipH="false" flipV="false" rot="0">
            <a:off x="883627" y="5143500"/>
            <a:ext cx="3448345" cy="3475356"/>
          </a:xfrm>
          <a:custGeom>
            <a:avLst/>
            <a:gdLst/>
            <a:ahLst/>
            <a:cxnLst/>
            <a:rect r="r" b="b" t="t" l="l"/>
            <a:pathLst>
              <a:path h="3475356" w="3448345">
                <a:moveTo>
                  <a:pt x="0" y="0"/>
                </a:moveTo>
                <a:lnTo>
                  <a:pt x="3448345" y="0"/>
                </a:lnTo>
                <a:lnTo>
                  <a:pt x="3448345" y="3475356"/>
                </a:lnTo>
                <a:lnTo>
                  <a:pt x="0" y="34753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2620" t="-79476" r="-39440" b="-19857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6347466" y="2181766"/>
            <a:ext cx="5787952" cy="7219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79"/>
              </a:lnSpc>
              <a:spcBef>
                <a:spcPct val="0"/>
              </a:spcBef>
            </a:pPr>
            <a:r>
              <a:rPr lang="en-US" sz="4199">
                <a:solidFill>
                  <a:srgbClr val="CD299F"/>
                </a:solidFill>
                <a:latin typeface="Horta"/>
                <a:ea typeface="Horta"/>
                <a:cs typeface="Horta"/>
                <a:sym typeface="Horta"/>
              </a:rPr>
              <a:t>ACADEMIC PUBLICATIONS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6200584" y="561896"/>
            <a:ext cx="1214595" cy="873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CD299F"/>
                </a:solidFill>
                <a:latin typeface="Horta"/>
                <a:ea typeface="Horta"/>
                <a:cs typeface="Horta"/>
                <a:sym typeface="Horta"/>
              </a:rPr>
              <a:t>BIRTH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4550180" y="381138"/>
            <a:ext cx="9964874" cy="12038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804"/>
              </a:lnSpc>
              <a:spcBef>
                <a:spcPct val="0"/>
              </a:spcBef>
            </a:pPr>
            <a:r>
              <a:rPr lang="en-US" sz="7003">
                <a:solidFill>
                  <a:srgbClr val="FFFFFF"/>
                </a:solidFill>
                <a:latin typeface="Horta"/>
                <a:ea typeface="Horta"/>
                <a:cs typeface="Horta"/>
                <a:sym typeface="Horta"/>
              </a:rPr>
              <a:t>THANK YOU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7367860" y="559656"/>
            <a:ext cx="621381" cy="873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FFFFFF"/>
                </a:solidFill>
                <a:latin typeface="Horta"/>
                <a:ea typeface="Horta"/>
                <a:cs typeface="Horta"/>
                <a:sym typeface="Horta"/>
              </a:rPr>
              <a:t>VR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6281594" y="2932336"/>
            <a:ext cx="11707647" cy="66713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53388" indent="-226694" lvl="1">
              <a:lnSpc>
                <a:spcPts val="2939"/>
              </a:lnSpc>
              <a:buFont typeface="Arial"/>
              <a:buChar char="•"/>
            </a:pPr>
            <a:r>
              <a:rPr lang="en-US" b="true" sz="2099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Family and Childbirth Education Supporting the Well-being of Families: Could Virtual Reality Help? </a:t>
            </a:r>
            <a:r>
              <a:rPr lang="en-US" sz="20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Perhe- ja synnytysvalmennus perheiden hyvinvoinnin tukijana: Voisiko virtuaalitodellisuudesta olla apua?</a:t>
            </a:r>
            <a:r>
              <a:rPr lang="en-US" sz="20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 Siivola, Marjaana; Leinonen, Teemu. 2022. Yhteiskuntapolitiikka 3/2022. https://urn.fi/URN:NBN:fi-fe2022060844642  </a:t>
            </a:r>
          </a:p>
          <a:p>
            <a:pPr algn="l" marL="453388" indent="-226694" lvl="1">
              <a:lnSpc>
                <a:spcPts val="2939"/>
              </a:lnSpc>
              <a:buFont typeface="Arial"/>
              <a:buChar char="•"/>
            </a:pPr>
            <a:r>
              <a:rPr lang="en-US" b="true" sz="2099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Flipping Childbirth Education.</a:t>
            </a:r>
            <a:r>
              <a:rPr lang="en-US" sz="20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Siivola, Marjaana; Malmi, Lauri. 2024. Journal of Perinatal Education 33(3): 127-147, July 2024, https://doi.org/10.1891/JPE-2023-0014  </a:t>
            </a:r>
          </a:p>
          <a:p>
            <a:pPr algn="l" marL="453388" indent="-226694" lvl="1">
              <a:lnSpc>
                <a:spcPts val="2939"/>
              </a:lnSpc>
              <a:buFont typeface="Arial"/>
              <a:buChar char="•"/>
            </a:pPr>
            <a:r>
              <a:rPr lang="en-US" b="true" sz="2099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Virtual Reality Childbirth Education with 360° Content. </a:t>
            </a:r>
            <a:r>
              <a:rPr lang="en-US" sz="20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Siivola, Marjaana; Tiainen, Eero; Ekholm, Eeva; Leinonen, Teemu; Malmi, Lauri. 2023. Journal of Perinatal Education. 2023 Jan 1; 32(1): 35–47. doi: 10.1891/JPE-2021-0021 https://doi.org/10.1891/JPE-2021-0021  </a:t>
            </a:r>
          </a:p>
          <a:p>
            <a:pPr algn="l" marL="453388" indent="-226694" lvl="1">
              <a:lnSpc>
                <a:spcPts val="2939"/>
              </a:lnSpc>
              <a:buFont typeface="Arial"/>
              <a:buChar char="•"/>
            </a:pPr>
            <a:r>
              <a:rPr lang="en-US" b="true" sz="2099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Effectiveness of Virtual Reality Childbirth Education.</a:t>
            </a:r>
            <a:r>
              <a:rPr lang="en-US" sz="20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 Siivola, Marjaana; Leinonen, Teemu; Malmi, Lauri. 2024. Computers and Education: X Reality 2024, volume 4.  https://doi.org/10.1016/j.cexr.2024.100058</a:t>
            </a:r>
          </a:p>
          <a:p>
            <a:pPr algn="l" marL="453388" indent="-226694" lvl="1">
              <a:lnSpc>
                <a:spcPts val="2939"/>
              </a:lnSpc>
              <a:buFont typeface="Arial"/>
              <a:buChar char="•"/>
            </a:pPr>
            <a:r>
              <a:rPr lang="en-US" b="true" sz="2099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Midwives´account of Virtual Reality Childbirth Education.</a:t>
            </a:r>
            <a:r>
              <a:rPr lang="en-US" sz="20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Siivola, Marjaana; Malmi, Lauri. 2024. Finnish Journal of eHealth and eWellfare Vol. 16 No. 3 (2024) https://doi.org/10.23996/fjhw.143462 </a:t>
            </a:r>
          </a:p>
          <a:p>
            <a:pPr algn="l" marL="453388" indent="-226694" lvl="1">
              <a:lnSpc>
                <a:spcPts val="2939"/>
              </a:lnSpc>
              <a:buFont typeface="Arial"/>
              <a:buChar char="•"/>
            </a:pPr>
            <a:r>
              <a:rPr lang="en-US" b="true" sz="2099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The Impact of Online Flipped Childbirth Education with Virtual Reality.</a:t>
            </a:r>
            <a:r>
              <a:rPr lang="en-US" sz="20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Marjaana Siivola.  Aalto University publication series, Doctoral Theses 65/2025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493642" y="2181766"/>
            <a:ext cx="5787952" cy="7219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79"/>
              </a:lnSpc>
              <a:spcBef>
                <a:spcPct val="0"/>
              </a:spcBef>
            </a:pPr>
            <a:r>
              <a:rPr lang="en-US" sz="4199">
                <a:solidFill>
                  <a:srgbClr val="CD299F"/>
                </a:solidFill>
                <a:latin typeface="Horta"/>
                <a:ea typeface="Horta"/>
                <a:cs typeface="Horta"/>
                <a:sym typeface="Horta"/>
              </a:rPr>
              <a:t>CONTACT MARJAANA SIIVOLA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493642" y="2979961"/>
            <a:ext cx="5706309" cy="20726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18157" indent="-259078" lvl="1">
              <a:lnSpc>
                <a:spcPts val="3359"/>
              </a:lnSpc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Aalto University - PhD</a:t>
            </a:r>
          </a:p>
          <a:p>
            <a:pPr algn="l" marL="518157" indent="-259078" lvl="1">
              <a:lnSpc>
                <a:spcPts val="3359"/>
              </a:lnSpc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Mehiläinen - elearning manager</a:t>
            </a:r>
          </a:p>
          <a:p>
            <a:pPr algn="l" marL="518157" indent="-259078" lvl="1">
              <a:lnSpc>
                <a:spcPts val="3359"/>
              </a:lnSpc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Doules - CEO, childbearing services</a:t>
            </a:r>
          </a:p>
          <a:p>
            <a:pPr algn="l" marL="518157" indent="-259078" lvl="1">
              <a:lnSpc>
                <a:spcPts val="3359"/>
              </a:lnSpc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email: marjaana@doules.fi</a:t>
            </a:r>
          </a:p>
          <a:p>
            <a:pPr algn="l" marL="518157" indent="-259078" lvl="1">
              <a:lnSpc>
                <a:spcPts val="3359"/>
              </a:lnSpc>
              <a:buFont typeface="Arial"/>
              <a:buChar char="•"/>
            </a:pPr>
            <a:r>
              <a:rPr lang="en-US" b="true" sz="2399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LinkedIn</a:t>
            </a:r>
            <a:r>
              <a:rPr lang="en-US" sz="2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: msiivola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7293116" y="534081"/>
            <a:ext cx="397367" cy="28996"/>
            <a:chOff x="0" y="0"/>
            <a:chExt cx="128243" cy="935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28243" cy="9358"/>
            </a:xfrm>
            <a:custGeom>
              <a:avLst/>
              <a:gdLst/>
              <a:ahLst/>
              <a:cxnLst/>
              <a:rect r="r" b="b" t="t" l="l"/>
              <a:pathLst>
                <a:path h="9358" w="128243">
                  <a:moveTo>
                    <a:pt x="0" y="0"/>
                  </a:moveTo>
                  <a:lnTo>
                    <a:pt x="128243" y="0"/>
                  </a:lnTo>
                  <a:lnTo>
                    <a:pt x="128243" y="9358"/>
                  </a:lnTo>
                  <a:lnTo>
                    <a:pt x="0" y="9358"/>
                  </a:lnTo>
                  <a:close/>
                </a:path>
              </a:pathLst>
            </a:custGeom>
            <a:gradFill rotWithShape="true">
              <a:gsLst>
                <a:gs pos="0">
                  <a:srgbClr val="CD299F">
                    <a:alpha val="100000"/>
                  </a:srgbClr>
                </a:gs>
                <a:gs pos="100000">
                  <a:srgbClr val="6C0286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128243" cy="4745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7293116" y="626184"/>
            <a:ext cx="397367" cy="28996"/>
            <a:chOff x="0" y="0"/>
            <a:chExt cx="128243" cy="9358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28243" cy="9358"/>
            </a:xfrm>
            <a:custGeom>
              <a:avLst/>
              <a:gdLst/>
              <a:ahLst/>
              <a:cxnLst/>
              <a:rect r="r" b="b" t="t" l="l"/>
              <a:pathLst>
                <a:path h="9358" w="128243">
                  <a:moveTo>
                    <a:pt x="0" y="0"/>
                  </a:moveTo>
                  <a:lnTo>
                    <a:pt x="128243" y="0"/>
                  </a:lnTo>
                  <a:lnTo>
                    <a:pt x="128243" y="9358"/>
                  </a:lnTo>
                  <a:lnTo>
                    <a:pt x="0" y="9358"/>
                  </a:lnTo>
                  <a:close/>
                </a:path>
              </a:pathLst>
            </a:custGeom>
            <a:gradFill rotWithShape="true">
              <a:gsLst>
                <a:gs pos="0">
                  <a:srgbClr val="CD299F">
                    <a:alpha val="100000"/>
                  </a:srgbClr>
                </a:gs>
                <a:gs pos="100000">
                  <a:srgbClr val="6C0286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128243" cy="4745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3935683" y="161361"/>
            <a:ext cx="14352317" cy="1786256"/>
            <a:chOff x="0" y="0"/>
            <a:chExt cx="11334750" cy="1410696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1334751" cy="1410696"/>
            </a:xfrm>
            <a:custGeom>
              <a:avLst/>
              <a:gdLst/>
              <a:ahLst/>
              <a:cxnLst/>
              <a:rect r="r" b="b" t="t" l="l"/>
              <a:pathLst>
                <a:path h="1410696" w="11334751">
                  <a:moveTo>
                    <a:pt x="0" y="0"/>
                  </a:moveTo>
                  <a:lnTo>
                    <a:pt x="11334751" y="0"/>
                  </a:lnTo>
                  <a:lnTo>
                    <a:pt x="11334751" y="1410696"/>
                  </a:lnTo>
                  <a:lnTo>
                    <a:pt x="0" y="1410696"/>
                  </a:lnTo>
                  <a:close/>
                </a:path>
              </a:pathLst>
            </a:custGeom>
            <a:gradFill rotWithShape="true">
              <a:gsLst>
                <a:gs pos="0">
                  <a:srgbClr val="CD299F">
                    <a:alpha val="100000"/>
                  </a:srgbClr>
                </a:gs>
                <a:gs pos="100000">
                  <a:srgbClr val="6C0286">
                    <a:alpha val="100000"/>
                  </a:srgbClr>
                </a:gs>
              </a:gsLst>
              <a:lin ang="2700000"/>
            </a:gradFill>
            <a:ln cap="sq">
              <a:noFill/>
              <a:prstDash val="solid"/>
              <a:miter/>
            </a:ln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11334750" cy="144879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0" y="162481"/>
            <a:ext cx="4331972" cy="1786256"/>
            <a:chOff x="0" y="0"/>
            <a:chExt cx="3421177" cy="1410696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3421177" cy="1410696"/>
            </a:xfrm>
            <a:custGeom>
              <a:avLst/>
              <a:gdLst/>
              <a:ahLst/>
              <a:cxnLst/>
              <a:rect r="r" b="b" t="t" l="l"/>
              <a:pathLst>
                <a:path h="1410696" w="3421177">
                  <a:moveTo>
                    <a:pt x="0" y="0"/>
                  </a:moveTo>
                  <a:lnTo>
                    <a:pt x="3421177" y="0"/>
                  </a:lnTo>
                  <a:lnTo>
                    <a:pt x="3421177" y="1410696"/>
                  </a:lnTo>
                  <a:lnTo>
                    <a:pt x="0" y="1410696"/>
                  </a:lnTo>
                  <a:close/>
                </a:path>
              </a:pathLst>
            </a:custGeom>
            <a:gradFill rotWithShape="true">
              <a:gsLst>
                <a:gs pos="0">
                  <a:srgbClr val="CD299F">
                    <a:alpha val="100000"/>
                  </a:srgbClr>
                </a:gs>
                <a:gs pos="100000">
                  <a:srgbClr val="6C0286">
                    <a:alpha val="100000"/>
                  </a:srgbClr>
                </a:gs>
              </a:gsLst>
              <a:lin ang="2700000"/>
            </a:gradFill>
            <a:ln cap="sq">
              <a:noFill/>
              <a:prstDash val="solid"/>
              <a:miter/>
            </a:ln>
          </p:spPr>
        </p:sp>
        <p:sp>
          <p:nvSpPr>
            <p:cNvPr name="TextBox 13" id="13"/>
            <p:cNvSpPr txBox="true"/>
            <p:nvPr/>
          </p:nvSpPr>
          <p:spPr>
            <a:xfrm>
              <a:off x="0" y="-114300"/>
              <a:ext cx="3421177" cy="152499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7000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14" id="14"/>
          <p:cNvSpPr txBox="true"/>
          <p:nvPr/>
        </p:nvSpPr>
        <p:spPr>
          <a:xfrm rot="0">
            <a:off x="16200584" y="561896"/>
            <a:ext cx="1214595" cy="873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CD299F"/>
                </a:solidFill>
                <a:latin typeface="Horta"/>
                <a:ea typeface="Horta"/>
                <a:cs typeface="Horta"/>
                <a:sym typeface="Horta"/>
              </a:rPr>
              <a:t>BIRTH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4550180" y="381138"/>
            <a:ext cx="9964874" cy="12038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804"/>
              </a:lnSpc>
              <a:spcBef>
                <a:spcPct val="0"/>
              </a:spcBef>
            </a:pPr>
            <a:r>
              <a:rPr lang="en-US" sz="7003">
                <a:solidFill>
                  <a:srgbClr val="FFFFFF"/>
                </a:solidFill>
                <a:latin typeface="Horta"/>
                <a:ea typeface="Horta"/>
                <a:cs typeface="Horta"/>
                <a:sym typeface="Horta"/>
              </a:rPr>
              <a:t>QUESTIONS?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7367860" y="559656"/>
            <a:ext cx="621381" cy="873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FFFFFF"/>
                </a:solidFill>
                <a:latin typeface="Horta"/>
                <a:ea typeface="Horta"/>
                <a:cs typeface="Horta"/>
                <a:sym typeface="Horta"/>
              </a:rPr>
              <a:t>VR</a:t>
            </a:r>
          </a:p>
        </p:txBody>
      </p:sp>
      <p:pic>
        <p:nvPicPr>
          <p:cNvPr name="Picture 17" id="17"/>
          <p:cNvPicPr>
            <a:picLocks noChangeAspect="true"/>
          </p:cNvPicPr>
          <p:nvPr>
            <a:videoFile r:link="rId3"/>
          </p:nvPr>
        </p:nvPicPr>
        <p:blipFill>
          <a:blip r:embed="rId2"/>
          <a:stretch>
            <a:fillRect/>
          </a:stretch>
        </p:blipFill>
        <p:spPr>
          <a:xfrm rot="0">
            <a:off x="193391" y="2060138"/>
            <a:ext cx="14440306" cy="8116331"/>
          </a:xfrm>
          <a:prstGeom prst="rect">
            <a:avLst/>
          </a:prstGeom>
        </p:spPr>
      </p:pic>
      <p:sp>
        <p:nvSpPr>
          <p:cNvPr name="TextBox 18" id="18"/>
          <p:cNvSpPr txBox="true"/>
          <p:nvPr/>
        </p:nvSpPr>
        <p:spPr>
          <a:xfrm rot="0">
            <a:off x="16059808" y="9738210"/>
            <a:ext cx="936903" cy="4328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43"/>
              </a:lnSpc>
            </a:pPr>
            <a:r>
              <a:rPr lang="en-US" sz="2459" u="sng">
                <a:solidFill>
                  <a:srgbClr val="000000"/>
                </a:solidFill>
                <a:latin typeface="Horta"/>
                <a:ea typeface="Horta"/>
                <a:cs typeface="Horta"/>
                <a:sym typeface="Horta"/>
                <a:hlinkClick r:id="rId4" tooltip="https://youtu.be/98BchsOauFI"/>
              </a:rPr>
              <a:t>Video link</a:t>
            </a:r>
          </a:p>
        </p:txBody>
      </p:sp>
      <p:sp>
        <p:nvSpPr>
          <p:cNvPr name="Freeform 19" id="19"/>
          <p:cNvSpPr/>
          <p:nvPr/>
        </p:nvSpPr>
        <p:spPr>
          <a:xfrm flipH="false" flipV="false" rot="0">
            <a:off x="15179068" y="5321676"/>
            <a:ext cx="2810173" cy="2832185"/>
          </a:xfrm>
          <a:custGeom>
            <a:avLst/>
            <a:gdLst/>
            <a:ahLst/>
            <a:cxnLst/>
            <a:rect r="r" b="b" t="t" l="l"/>
            <a:pathLst>
              <a:path h="2832185" w="2810173">
                <a:moveTo>
                  <a:pt x="0" y="0"/>
                </a:moveTo>
                <a:lnTo>
                  <a:pt x="2810173" y="0"/>
                </a:lnTo>
                <a:lnTo>
                  <a:pt x="2810173" y="2832185"/>
                </a:lnTo>
                <a:lnTo>
                  <a:pt x="0" y="28321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2620" t="-79476" r="-39440" b="-19857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0">
            <a:off x="15179068" y="4722236"/>
            <a:ext cx="2810173" cy="7054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39"/>
              </a:lnSpc>
            </a:pPr>
            <a:r>
              <a:rPr lang="en-US" sz="4099">
                <a:solidFill>
                  <a:srgbClr val="000000"/>
                </a:solidFill>
                <a:latin typeface="Horta"/>
                <a:ea typeface="Horta"/>
                <a:cs typeface="Horta"/>
                <a:sym typeface="Horta"/>
              </a:rPr>
              <a:t>LinkedIn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4865153" y="2288260"/>
            <a:ext cx="3326215" cy="7140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94"/>
              </a:lnSpc>
              <a:spcBef>
                <a:spcPct val="0"/>
              </a:spcBef>
            </a:pPr>
            <a:r>
              <a:rPr lang="en-US" sz="4139" u="sng">
                <a:solidFill>
                  <a:srgbClr val="1F2020"/>
                </a:solidFill>
                <a:latin typeface="Horta"/>
                <a:ea typeface="Horta"/>
                <a:cs typeface="Horta"/>
                <a:sym typeface="Horta"/>
                <a:hlinkClick r:id="rId6" tooltip="https://doules.fi/vr/"/>
              </a:rPr>
              <a:t>DOULES.FI/VR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7293116" y="534081"/>
            <a:ext cx="397367" cy="28996"/>
            <a:chOff x="0" y="0"/>
            <a:chExt cx="128243" cy="935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28243" cy="9358"/>
            </a:xfrm>
            <a:custGeom>
              <a:avLst/>
              <a:gdLst/>
              <a:ahLst/>
              <a:cxnLst/>
              <a:rect r="r" b="b" t="t" l="l"/>
              <a:pathLst>
                <a:path h="9358" w="128243">
                  <a:moveTo>
                    <a:pt x="0" y="0"/>
                  </a:moveTo>
                  <a:lnTo>
                    <a:pt x="128243" y="0"/>
                  </a:lnTo>
                  <a:lnTo>
                    <a:pt x="128243" y="9358"/>
                  </a:lnTo>
                  <a:lnTo>
                    <a:pt x="0" y="9358"/>
                  </a:lnTo>
                  <a:close/>
                </a:path>
              </a:pathLst>
            </a:custGeom>
            <a:gradFill rotWithShape="true">
              <a:gsLst>
                <a:gs pos="0">
                  <a:srgbClr val="CD299F">
                    <a:alpha val="100000"/>
                  </a:srgbClr>
                </a:gs>
                <a:gs pos="100000">
                  <a:srgbClr val="6C0286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128243" cy="4745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7293116" y="626184"/>
            <a:ext cx="397367" cy="28996"/>
            <a:chOff x="0" y="0"/>
            <a:chExt cx="128243" cy="9358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28243" cy="9358"/>
            </a:xfrm>
            <a:custGeom>
              <a:avLst/>
              <a:gdLst/>
              <a:ahLst/>
              <a:cxnLst/>
              <a:rect r="r" b="b" t="t" l="l"/>
              <a:pathLst>
                <a:path h="9358" w="128243">
                  <a:moveTo>
                    <a:pt x="0" y="0"/>
                  </a:moveTo>
                  <a:lnTo>
                    <a:pt x="128243" y="0"/>
                  </a:lnTo>
                  <a:lnTo>
                    <a:pt x="128243" y="9358"/>
                  </a:lnTo>
                  <a:lnTo>
                    <a:pt x="0" y="9358"/>
                  </a:lnTo>
                  <a:close/>
                </a:path>
              </a:pathLst>
            </a:custGeom>
            <a:gradFill rotWithShape="true">
              <a:gsLst>
                <a:gs pos="0">
                  <a:srgbClr val="CD299F">
                    <a:alpha val="100000"/>
                  </a:srgbClr>
                </a:gs>
                <a:gs pos="100000">
                  <a:srgbClr val="6C0286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128243" cy="4745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3935683" y="161361"/>
            <a:ext cx="14352317" cy="1786256"/>
            <a:chOff x="0" y="0"/>
            <a:chExt cx="11334750" cy="1410696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1334751" cy="1410696"/>
            </a:xfrm>
            <a:custGeom>
              <a:avLst/>
              <a:gdLst/>
              <a:ahLst/>
              <a:cxnLst/>
              <a:rect r="r" b="b" t="t" l="l"/>
              <a:pathLst>
                <a:path h="1410696" w="11334751">
                  <a:moveTo>
                    <a:pt x="0" y="0"/>
                  </a:moveTo>
                  <a:lnTo>
                    <a:pt x="11334751" y="0"/>
                  </a:lnTo>
                  <a:lnTo>
                    <a:pt x="11334751" y="1410696"/>
                  </a:lnTo>
                  <a:lnTo>
                    <a:pt x="0" y="1410696"/>
                  </a:lnTo>
                  <a:close/>
                </a:path>
              </a:pathLst>
            </a:custGeom>
            <a:gradFill rotWithShape="true">
              <a:gsLst>
                <a:gs pos="0">
                  <a:srgbClr val="CD299F">
                    <a:alpha val="100000"/>
                  </a:srgbClr>
                </a:gs>
                <a:gs pos="100000">
                  <a:srgbClr val="6C0286">
                    <a:alpha val="100000"/>
                  </a:srgbClr>
                </a:gs>
              </a:gsLst>
              <a:lin ang="2700000"/>
            </a:gradFill>
            <a:ln cap="sq">
              <a:noFill/>
              <a:prstDash val="solid"/>
              <a:miter/>
            </a:ln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11334750" cy="144879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0" y="162481"/>
            <a:ext cx="4367499" cy="1785135"/>
            <a:chOff x="0" y="0"/>
            <a:chExt cx="3449235" cy="1409812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3449235" cy="1409812"/>
            </a:xfrm>
            <a:custGeom>
              <a:avLst/>
              <a:gdLst/>
              <a:ahLst/>
              <a:cxnLst/>
              <a:rect r="r" b="b" t="t" l="l"/>
              <a:pathLst>
                <a:path h="1409812" w="3449235">
                  <a:moveTo>
                    <a:pt x="0" y="0"/>
                  </a:moveTo>
                  <a:lnTo>
                    <a:pt x="3449235" y="0"/>
                  </a:lnTo>
                  <a:lnTo>
                    <a:pt x="3449235" y="1409812"/>
                  </a:lnTo>
                  <a:lnTo>
                    <a:pt x="0" y="1409812"/>
                  </a:lnTo>
                  <a:close/>
                </a:path>
              </a:pathLst>
            </a:custGeom>
            <a:gradFill rotWithShape="true">
              <a:gsLst>
                <a:gs pos="0">
                  <a:srgbClr val="CD299F">
                    <a:alpha val="100000"/>
                  </a:srgbClr>
                </a:gs>
                <a:gs pos="100000">
                  <a:srgbClr val="6C0286">
                    <a:alpha val="100000"/>
                  </a:srgbClr>
                </a:gs>
              </a:gsLst>
              <a:lin ang="2700000"/>
            </a:gradFill>
            <a:ln cap="sq">
              <a:noFill/>
              <a:prstDash val="solid"/>
              <a:miter/>
            </a:ln>
          </p:spPr>
        </p:sp>
        <p:sp>
          <p:nvSpPr>
            <p:cNvPr name="TextBox 13" id="13"/>
            <p:cNvSpPr txBox="true"/>
            <p:nvPr/>
          </p:nvSpPr>
          <p:spPr>
            <a:xfrm>
              <a:off x="0" y="-114300"/>
              <a:ext cx="3449235" cy="152411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7000"/>
                </a:lnSpc>
                <a:spcBef>
                  <a:spcPct val="0"/>
                </a:spcBef>
              </a:pPr>
              <a:r>
                <a:rPr lang="en-US" sz="5000">
                  <a:solidFill>
                    <a:srgbClr val="FFFFFF"/>
                  </a:solidFill>
                  <a:latin typeface="Horta"/>
                  <a:ea typeface="Horta"/>
                  <a:cs typeface="Horta"/>
                  <a:sym typeface="Horta"/>
                </a:rPr>
                <a:t>Introduction</a:t>
              </a: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563121" y="6450159"/>
            <a:ext cx="5453886" cy="3230705"/>
            <a:chOff x="0" y="0"/>
            <a:chExt cx="7271848" cy="4307607"/>
          </a:xfrm>
        </p:grpSpPr>
        <p:grpSp>
          <p:nvGrpSpPr>
            <p:cNvPr name="Group 15" id="15"/>
            <p:cNvGrpSpPr>
              <a:grpSpLocks noChangeAspect="true"/>
            </p:cNvGrpSpPr>
            <p:nvPr/>
          </p:nvGrpSpPr>
          <p:grpSpPr>
            <a:xfrm rot="0">
              <a:off x="2297447" y="0"/>
              <a:ext cx="4974401" cy="4307607"/>
              <a:chOff x="0" y="0"/>
              <a:chExt cx="4282440" cy="3708400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4282440" cy="3708400"/>
              </a:xfrm>
              <a:custGeom>
                <a:avLst/>
                <a:gdLst/>
                <a:ahLst/>
                <a:cxnLst/>
                <a:rect r="r" b="b" t="t" l="l"/>
                <a:pathLst>
                  <a:path h="3708400" w="4282440">
                    <a:moveTo>
                      <a:pt x="3211830" y="0"/>
                    </a:moveTo>
                    <a:lnTo>
                      <a:pt x="1070610" y="0"/>
                    </a:lnTo>
                    <a:lnTo>
                      <a:pt x="0" y="1854200"/>
                    </a:lnTo>
                    <a:lnTo>
                      <a:pt x="1070610" y="3708400"/>
                    </a:lnTo>
                    <a:lnTo>
                      <a:pt x="3211830" y="3708400"/>
                    </a:lnTo>
                    <a:lnTo>
                      <a:pt x="4282440" y="1854200"/>
                    </a:lnTo>
                    <a:close/>
                  </a:path>
                </a:pathLst>
              </a:custGeom>
              <a:solidFill>
                <a:srgbClr val="CD299F"/>
              </a:solidFill>
              <a:ln w="12700">
                <a:solidFill>
                  <a:srgbClr val="000000"/>
                </a:solidFill>
              </a:ln>
            </p:spPr>
          </p:sp>
        </p:grpSp>
        <p:grpSp>
          <p:nvGrpSpPr>
            <p:cNvPr name="Group 17" id="17"/>
            <p:cNvGrpSpPr>
              <a:grpSpLocks noChangeAspect="true"/>
            </p:cNvGrpSpPr>
            <p:nvPr/>
          </p:nvGrpSpPr>
          <p:grpSpPr>
            <a:xfrm rot="0">
              <a:off x="0" y="0"/>
              <a:ext cx="4974401" cy="4307607"/>
              <a:chOff x="0" y="0"/>
              <a:chExt cx="4282440" cy="3708400"/>
            </a:xfrm>
          </p:grpSpPr>
          <p:sp>
            <p:nvSpPr>
              <p:cNvPr name="Freeform 18" id="18"/>
              <p:cNvSpPr/>
              <p:nvPr/>
            </p:nvSpPr>
            <p:spPr>
              <a:xfrm flipH="false" flipV="false" rot="0">
                <a:off x="0" y="0"/>
                <a:ext cx="4282440" cy="3708400"/>
              </a:xfrm>
              <a:custGeom>
                <a:avLst/>
                <a:gdLst/>
                <a:ahLst/>
                <a:cxnLst/>
                <a:rect r="r" b="b" t="t" l="l"/>
                <a:pathLst>
                  <a:path h="3708400" w="4282440">
                    <a:moveTo>
                      <a:pt x="3211830" y="0"/>
                    </a:moveTo>
                    <a:lnTo>
                      <a:pt x="1070610" y="0"/>
                    </a:lnTo>
                    <a:lnTo>
                      <a:pt x="0" y="1854200"/>
                    </a:lnTo>
                    <a:lnTo>
                      <a:pt x="1070610" y="3708400"/>
                    </a:lnTo>
                    <a:lnTo>
                      <a:pt x="3211830" y="3708400"/>
                    </a:lnTo>
                    <a:lnTo>
                      <a:pt x="4282440" y="1854200"/>
                    </a:lnTo>
                    <a:close/>
                  </a:path>
                </a:pathLst>
              </a:custGeom>
              <a:solidFill>
                <a:srgbClr val="CD299F"/>
              </a:solidFill>
              <a:ln w="12700">
                <a:solidFill>
                  <a:srgbClr val="000000"/>
                </a:solidFill>
              </a:ln>
            </p:spPr>
          </p:sp>
        </p:grpSp>
        <p:sp>
          <p:nvSpPr>
            <p:cNvPr name="TextBox 19" id="19"/>
            <p:cNvSpPr txBox="true"/>
            <p:nvPr/>
          </p:nvSpPr>
          <p:spPr>
            <a:xfrm rot="0">
              <a:off x="50679" y="1318143"/>
              <a:ext cx="6849455" cy="163322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240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Human-Centric design engineer</a:t>
              </a:r>
            </a:p>
            <a:p>
              <a:pPr algn="ctr">
                <a:lnSpc>
                  <a:spcPts val="3359"/>
                </a:lnSpc>
              </a:pPr>
              <a:r>
                <a:rPr lang="en-US" sz="240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Doctor of Science (technology)</a:t>
              </a:r>
            </a:p>
            <a:p>
              <a:pPr algn="ctr">
                <a:lnSpc>
                  <a:spcPts val="3359"/>
                </a:lnSpc>
              </a:pPr>
              <a:r>
                <a:rPr lang="en-US" sz="240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Childbirth Educator</a:t>
              </a: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12270993" y="6450159"/>
            <a:ext cx="5453886" cy="3230705"/>
            <a:chOff x="0" y="0"/>
            <a:chExt cx="7271848" cy="4307607"/>
          </a:xfrm>
        </p:grpSpPr>
        <p:grpSp>
          <p:nvGrpSpPr>
            <p:cNvPr name="Group 21" id="21"/>
            <p:cNvGrpSpPr>
              <a:grpSpLocks noChangeAspect="true"/>
            </p:cNvGrpSpPr>
            <p:nvPr/>
          </p:nvGrpSpPr>
          <p:grpSpPr>
            <a:xfrm rot="0">
              <a:off x="0" y="0"/>
              <a:ext cx="4974401" cy="4307607"/>
              <a:chOff x="0" y="0"/>
              <a:chExt cx="4282440" cy="3708400"/>
            </a:xfrm>
          </p:grpSpPr>
          <p:sp>
            <p:nvSpPr>
              <p:cNvPr name="Freeform 22" id="22"/>
              <p:cNvSpPr/>
              <p:nvPr/>
            </p:nvSpPr>
            <p:spPr>
              <a:xfrm flipH="false" flipV="false" rot="0">
                <a:off x="0" y="0"/>
                <a:ext cx="4282440" cy="3708400"/>
              </a:xfrm>
              <a:custGeom>
                <a:avLst/>
                <a:gdLst/>
                <a:ahLst/>
                <a:cxnLst/>
                <a:rect r="r" b="b" t="t" l="l"/>
                <a:pathLst>
                  <a:path h="3708400" w="4282440">
                    <a:moveTo>
                      <a:pt x="3211830" y="0"/>
                    </a:moveTo>
                    <a:lnTo>
                      <a:pt x="1070610" y="0"/>
                    </a:lnTo>
                    <a:lnTo>
                      <a:pt x="0" y="1854200"/>
                    </a:lnTo>
                    <a:lnTo>
                      <a:pt x="1070610" y="3708400"/>
                    </a:lnTo>
                    <a:lnTo>
                      <a:pt x="3211830" y="3708400"/>
                    </a:lnTo>
                    <a:lnTo>
                      <a:pt x="4282440" y="1854200"/>
                    </a:lnTo>
                    <a:close/>
                  </a:path>
                </a:pathLst>
              </a:custGeom>
              <a:solidFill>
                <a:srgbClr val="CD299F"/>
              </a:solidFill>
              <a:ln w="12700">
                <a:solidFill>
                  <a:srgbClr val="000000"/>
                </a:solidFill>
              </a:ln>
            </p:spPr>
          </p:sp>
        </p:grpSp>
        <p:grpSp>
          <p:nvGrpSpPr>
            <p:cNvPr name="Group 23" id="23"/>
            <p:cNvGrpSpPr>
              <a:grpSpLocks noChangeAspect="true"/>
            </p:cNvGrpSpPr>
            <p:nvPr/>
          </p:nvGrpSpPr>
          <p:grpSpPr>
            <a:xfrm rot="0">
              <a:off x="2297447" y="0"/>
              <a:ext cx="4974401" cy="4307607"/>
              <a:chOff x="0" y="0"/>
              <a:chExt cx="4282440" cy="3708400"/>
            </a:xfrm>
          </p:grpSpPr>
          <p:sp>
            <p:nvSpPr>
              <p:cNvPr name="Freeform 24" id="24"/>
              <p:cNvSpPr/>
              <p:nvPr/>
            </p:nvSpPr>
            <p:spPr>
              <a:xfrm flipH="false" flipV="false" rot="0">
                <a:off x="0" y="0"/>
                <a:ext cx="4282440" cy="3708400"/>
              </a:xfrm>
              <a:custGeom>
                <a:avLst/>
                <a:gdLst/>
                <a:ahLst/>
                <a:cxnLst/>
                <a:rect r="r" b="b" t="t" l="l"/>
                <a:pathLst>
                  <a:path h="3708400" w="4282440">
                    <a:moveTo>
                      <a:pt x="3211830" y="0"/>
                    </a:moveTo>
                    <a:lnTo>
                      <a:pt x="1070610" y="0"/>
                    </a:lnTo>
                    <a:lnTo>
                      <a:pt x="0" y="1854200"/>
                    </a:lnTo>
                    <a:lnTo>
                      <a:pt x="1070610" y="3708400"/>
                    </a:lnTo>
                    <a:lnTo>
                      <a:pt x="3211830" y="3708400"/>
                    </a:lnTo>
                    <a:lnTo>
                      <a:pt x="4282440" y="1854200"/>
                    </a:lnTo>
                    <a:close/>
                  </a:path>
                </a:pathLst>
              </a:custGeom>
              <a:solidFill>
                <a:srgbClr val="CD299F"/>
              </a:solidFill>
              <a:ln w="12700">
                <a:solidFill>
                  <a:srgbClr val="000000"/>
                </a:solidFill>
              </a:ln>
            </p:spPr>
          </p:sp>
        </p:grpSp>
        <p:sp>
          <p:nvSpPr>
            <p:cNvPr name="TextBox 25" id="25"/>
            <p:cNvSpPr txBox="true"/>
            <p:nvPr/>
          </p:nvSpPr>
          <p:spPr>
            <a:xfrm rot="0">
              <a:off x="601492" y="839340"/>
              <a:ext cx="6125784" cy="275082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360"/>
                </a:lnSpc>
              </a:pPr>
              <a:r>
                <a:rPr lang="en-US" sz="240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Teacher, childbirth educator, eLearning Manager for Healthcare company with </a:t>
              </a:r>
            </a:p>
            <a:p>
              <a:pPr algn="ctr">
                <a:lnSpc>
                  <a:spcPts val="3360"/>
                </a:lnSpc>
              </a:pPr>
              <a:r>
                <a:rPr lang="en-US" sz="240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50 </a:t>
              </a:r>
              <a:r>
                <a:rPr lang="en-US" sz="240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000 employees in 7 countries.</a:t>
              </a: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6417057" y="6462859"/>
            <a:ext cx="5453886" cy="3230705"/>
            <a:chOff x="0" y="0"/>
            <a:chExt cx="7271848" cy="4307607"/>
          </a:xfrm>
        </p:grpSpPr>
        <p:grpSp>
          <p:nvGrpSpPr>
            <p:cNvPr name="Group 27" id="27"/>
            <p:cNvGrpSpPr>
              <a:grpSpLocks noChangeAspect="true"/>
            </p:cNvGrpSpPr>
            <p:nvPr/>
          </p:nvGrpSpPr>
          <p:grpSpPr>
            <a:xfrm rot="0">
              <a:off x="0" y="0"/>
              <a:ext cx="4974401" cy="4307607"/>
              <a:chOff x="0" y="0"/>
              <a:chExt cx="4282440" cy="3708400"/>
            </a:xfrm>
          </p:grpSpPr>
          <p:sp>
            <p:nvSpPr>
              <p:cNvPr name="Freeform 28" id="28"/>
              <p:cNvSpPr/>
              <p:nvPr/>
            </p:nvSpPr>
            <p:spPr>
              <a:xfrm flipH="false" flipV="false" rot="0">
                <a:off x="0" y="0"/>
                <a:ext cx="4282440" cy="3708400"/>
              </a:xfrm>
              <a:custGeom>
                <a:avLst/>
                <a:gdLst/>
                <a:ahLst/>
                <a:cxnLst/>
                <a:rect r="r" b="b" t="t" l="l"/>
                <a:pathLst>
                  <a:path h="3708400" w="4282440">
                    <a:moveTo>
                      <a:pt x="3211830" y="0"/>
                    </a:moveTo>
                    <a:lnTo>
                      <a:pt x="1070610" y="0"/>
                    </a:lnTo>
                    <a:lnTo>
                      <a:pt x="0" y="1854200"/>
                    </a:lnTo>
                    <a:lnTo>
                      <a:pt x="1070610" y="3708400"/>
                    </a:lnTo>
                    <a:lnTo>
                      <a:pt x="3211830" y="3708400"/>
                    </a:lnTo>
                    <a:lnTo>
                      <a:pt x="4282440" y="1854200"/>
                    </a:lnTo>
                    <a:close/>
                  </a:path>
                </a:pathLst>
              </a:custGeom>
              <a:solidFill>
                <a:srgbClr val="CD299F"/>
              </a:solidFill>
              <a:ln w="12700">
                <a:solidFill>
                  <a:srgbClr val="000000"/>
                </a:solidFill>
              </a:ln>
            </p:spPr>
          </p:sp>
        </p:grpSp>
        <p:grpSp>
          <p:nvGrpSpPr>
            <p:cNvPr name="Group 29" id="29"/>
            <p:cNvGrpSpPr>
              <a:grpSpLocks noChangeAspect="true"/>
            </p:cNvGrpSpPr>
            <p:nvPr/>
          </p:nvGrpSpPr>
          <p:grpSpPr>
            <a:xfrm rot="0">
              <a:off x="2297447" y="0"/>
              <a:ext cx="4974401" cy="4307607"/>
              <a:chOff x="0" y="0"/>
              <a:chExt cx="4282440" cy="3708400"/>
            </a:xfrm>
          </p:grpSpPr>
          <p:sp>
            <p:nvSpPr>
              <p:cNvPr name="Freeform 30" id="30"/>
              <p:cNvSpPr/>
              <p:nvPr/>
            </p:nvSpPr>
            <p:spPr>
              <a:xfrm flipH="false" flipV="false" rot="0">
                <a:off x="0" y="0"/>
                <a:ext cx="4282440" cy="3708400"/>
              </a:xfrm>
              <a:custGeom>
                <a:avLst/>
                <a:gdLst/>
                <a:ahLst/>
                <a:cxnLst/>
                <a:rect r="r" b="b" t="t" l="l"/>
                <a:pathLst>
                  <a:path h="3708400" w="4282440">
                    <a:moveTo>
                      <a:pt x="3211830" y="0"/>
                    </a:moveTo>
                    <a:lnTo>
                      <a:pt x="1070610" y="0"/>
                    </a:lnTo>
                    <a:lnTo>
                      <a:pt x="0" y="1854200"/>
                    </a:lnTo>
                    <a:lnTo>
                      <a:pt x="1070610" y="3708400"/>
                    </a:lnTo>
                    <a:lnTo>
                      <a:pt x="3211830" y="3708400"/>
                    </a:lnTo>
                    <a:lnTo>
                      <a:pt x="4282440" y="1854200"/>
                    </a:lnTo>
                    <a:close/>
                  </a:path>
                </a:pathLst>
              </a:custGeom>
              <a:solidFill>
                <a:srgbClr val="CD299F"/>
              </a:solidFill>
              <a:ln w="12700">
                <a:solidFill>
                  <a:srgbClr val="000000"/>
                </a:solidFill>
              </a:ln>
            </p:spPr>
          </p:sp>
        </p:grpSp>
      </p:grpSp>
      <p:sp>
        <p:nvSpPr>
          <p:cNvPr name="TextBox 31" id="31"/>
          <p:cNvSpPr txBox="true"/>
          <p:nvPr/>
        </p:nvSpPr>
        <p:spPr>
          <a:xfrm rot="0">
            <a:off x="6846831" y="7429242"/>
            <a:ext cx="4594338" cy="12344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Career in Healthcare Sector</a:t>
            </a:r>
          </a:p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Adult continuing education in healthcare and with familes</a:t>
            </a:r>
          </a:p>
        </p:txBody>
      </p:sp>
      <p:grpSp>
        <p:nvGrpSpPr>
          <p:cNvPr name="Group 32" id="32"/>
          <p:cNvGrpSpPr/>
          <p:nvPr/>
        </p:nvGrpSpPr>
        <p:grpSpPr>
          <a:xfrm rot="0">
            <a:off x="7269266" y="2275525"/>
            <a:ext cx="3749467" cy="3246870"/>
            <a:chOff x="0" y="0"/>
            <a:chExt cx="4999290" cy="4329159"/>
          </a:xfrm>
        </p:grpSpPr>
        <p:grpSp>
          <p:nvGrpSpPr>
            <p:cNvPr name="Group 33" id="33"/>
            <p:cNvGrpSpPr>
              <a:grpSpLocks noChangeAspect="true"/>
            </p:cNvGrpSpPr>
            <p:nvPr/>
          </p:nvGrpSpPr>
          <p:grpSpPr>
            <a:xfrm rot="0">
              <a:off x="0" y="0"/>
              <a:ext cx="4999290" cy="4329159"/>
              <a:chOff x="0" y="0"/>
              <a:chExt cx="4282440" cy="3708400"/>
            </a:xfrm>
          </p:grpSpPr>
          <p:sp>
            <p:nvSpPr>
              <p:cNvPr name="Freeform 34" id="34"/>
              <p:cNvSpPr/>
              <p:nvPr/>
            </p:nvSpPr>
            <p:spPr>
              <a:xfrm flipH="false" flipV="false" rot="0">
                <a:off x="0" y="0"/>
                <a:ext cx="4282440" cy="3708400"/>
              </a:xfrm>
              <a:custGeom>
                <a:avLst/>
                <a:gdLst/>
                <a:ahLst/>
                <a:cxnLst/>
                <a:rect r="r" b="b" t="t" l="l"/>
                <a:pathLst>
                  <a:path h="3708400" w="4282440">
                    <a:moveTo>
                      <a:pt x="3211830" y="0"/>
                    </a:moveTo>
                    <a:lnTo>
                      <a:pt x="1070610" y="0"/>
                    </a:lnTo>
                    <a:lnTo>
                      <a:pt x="0" y="1854200"/>
                    </a:lnTo>
                    <a:lnTo>
                      <a:pt x="1070610" y="3708400"/>
                    </a:lnTo>
                    <a:lnTo>
                      <a:pt x="3211830" y="3708400"/>
                    </a:lnTo>
                    <a:lnTo>
                      <a:pt x="4282440" y="1854200"/>
                    </a:lnTo>
                    <a:close/>
                  </a:path>
                </a:pathLst>
              </a:custGeom>
              <a:solidFill>
                <a:srgbClr val="CD299F"/>
              </a:solidFill>
              <a:ln w="12700">
                <a:solidFill>
                  <a:srgbClr val="000000"/>
                </a:solidFill>
              </a:ln>
            </p:spPr>
          </p:sp>
        </p:grpSp>
        <p:grpSp>
          <p:nvGrpSpPr>
            <p:cNvPr name="Group 35" id="35"/>
            <p:cNvGrpSpPr>
              <a:grpSpLocks noChangeAspect="true"/>
            </p:cNvGrpSpPr>
            <p:nvPr/>
          </p:nvGrpSpPr>
          <p:grpSpPr>
            <a:xfrm rot="0">
              <a:off x="131680" y="126036"/>
              <a:ext cx="4735929" cy="4101101"/>
              <a:chOff x="0" y="0"/>
              <a:chExt cx="4282440" cy="3708400"/>
            </a:xfrm>
          </p:grpSpPr>
          <p:sp>
            <p:nvSpPr>
              <p:cNvPr name="Freeform 36" id="36"/>
              <p:cNvSpPr/>
              <p:nvPr/>
            </p:nvSpPr>
            <p:spPr>
              <a:xfrm flipH="false" flipV="false" rot="0">
                <a:off x="0" y="0"/>
                <a:ext cx="4282440" cy="3708400"/>
              </a:xfrm>
              <a:custGeom>
                <a:avLst/>
                <a:gdLst/>
                <a:ahLst/>
                <a:cxnLst/>
                <a:rect r="r" b="b" t="t" l="l"/>
                <a:pathLst>
                  <a:path h="3708400" w="4282440">
                    <a:moveTo>
                      <a:pt x="3211830" y="0"/>
                    </a:moveTo>
                    <a:lnTo>
                      <a:pt x="1070610" y="0"/>
                    </a:lnTo>
                    <a:lnTo>
                      <a:pt x="0" y="1854200"/>
                    </a:lnTo>
                    <a:lnTo>
                      <a:pt x="1070610" y="3708400"/>
                    </a:lnTo>
                    <a:lnTo>
                      <a:pt x="3211830" y="3708400"/>
                    </a:lnTo>
                    <a:lnTo>
                      <a:pt x="4282440" y="1854200"/>
                    </a:lnTo>
                    <a:close/>
                  </a:path>
                </a:pathLst>
              </a:custGeom>
              <a:blipFill>
                <a:blip r:embed="rId2"/>
                <a:stretch>
                  <a:fillRect l="-51247" t="-38461" r="-46063" b="-13164"/>
                </a:stretch>
              </a:blipFill>
            </p:spPr>
          </p:sp>
        </p:grpSp>
      </p:grpSp>
      <p:grpSp>
        <p:nvGrpSpPr>
          <p:cNvPr name="Group 37" id="37"/>
          <p:cNvGrpSpPr/>
          <p:nvPr/>
        </p:nvGrpSpPr>
        <p:grpSpPr>
          <a:xfrm rot="0">
            <a:off x="1415330" y="2275525"/>
            <a:ext cx="3749467" cy="3246870"/>
            <a:chOff x="0" y="0"/>
            <a:chExt cx="4999290" cy="4329159"/>
          </a:xfrm>
        </p:grpSpPr>
        <p:grpSp>
          <p:nvGrpSpPr>
            <p:cNvPr name="Group 38" id="38"/>
            <p:cNvGrpSpPr>
              <a:grpSpLocks noChangeAspect="true"/>
            </p:cNvGrpSpPr>
            <p:nvPr/>
          </p:nvGrpSpPr>
          <p:grpSpPr>
            <a:xfrm rot="0">
              <a:off x="0" y="0"/>
              <a:ext cx="4999290" cy="4329159"/>
              <a:chOff x="0" y="0"/>
              <a:chExt cx="4282440" cy="3708400"/>
            </a:xfrm>
          </p:grpSpPr>
          <p:sp>
            <p:nvSpPr>
              <p:cNvPr name="Freeform 39" id="39"/>
              <p:cNvSpPr/>
              <p:nvPr/>
            </p:nvSpPr>
            <p:spPr>
              <a:xfrm flipH="false" flipV="false" rot="0">
                <a:off x="0" y="0"/>
                <a:ext cx="4282440" cy="3708400"/>
              </a:xfrm>
              <a:custGeom>
                <a:avLst/>
                <a:gdLst/>
                <a:ahLst/>
                <a:cxnLst/>
                <a:rect r="r" b="b" t="t" l="l"/>
                <a:pathLst>
                  <a:path h="3708400" w="4282440">
                    <a:moveTo>
                      <a:pt x="3211830" y="0"/>
                    </a:moveTo>
                    <a:lnTo>
                      <a:pt x="1070610" y="0"/>
                    </a:lnTo>
                    <a:lnTo>
                      <a:pt x="0" y="1854200"/>
                    </a:lnTo>
                    <a:lnTo>
                      <a:pt x="1070610" y="3708400"/>
                    </a:lnTo>
                    <a:lnTo>
                      <a:pt x="3211830" y="3708400"/>
                    </a:lnTo>
                    <a:lnTo>
                      <a:pt x="4282440" y="1854200"/>
                    </a:lnTo>
                    <a:close/>
                  </a:path>
                </a:pathLst>
              </a:custGeom>
              <a:solidFill>
                <a:srgbClr val="CD299F"/>
              </a:solidFill>
              <a:ln w="12700">
                <a:solidFill>
                  <a:srgbClr val="000000"/>
                </a:solidFill>
              </a:ln>
            </p:spPr>
          </p:sp>
        </p:grpSp>
        <p:grpSp>
          <p:nvGrpSpPr>
            <p:cNvPr name="Group 40" id="40"/>
            <p:cNvGrpSpPr>
              <a:grpSpLocks noChangeAspect="true"/>
            </p:cNvGrpSpPr>
            <p:nvPr/>
          </p:nvGrpSpPr>
          <p:grpSpPr>
            <a:xfrm rot="0">
              <a:off x="131680" y="126036"/>
              <a:ext cx="4735929" cy="4101101"/>
              <a:chOff x="0" y="0"/>
              <a:chExt cx="4282440" cy="3708400"/>
            </a:xfrm>
          </p:grpSpPr>
          <p:sp>
            <p:nvSpPr>
              <p:cNvPr name="Freeform 41" id="41"/>
              <p:cNvSpPr/>
              <p:nvPr/>
            </p:nvSpPr>
            <p:spPr>
              <a:xfrm flipH="false" flipV="false" rot="0">
                <a:off x="0" y="0"/>
                <a:ext cx="4282440" cy="3708400"/>
              </a:xfrm>
              <a:custGeom>
                <a:avLst/>
                <a:gdLst/>
                <a:ahLst/>
                <a:cxnLst/>
                <a:rect r="r" b="b" t="t" l="l"/>
                <a:pathLst>
                  <a:path h="3708400" w="4282440">
                    <a:moveTo>
                      <a:pt x="3211830" y="0"/>
                    </a:moveTo>
                    <a:lnTo>
                      <a:pt x="1070610" y="0"/>
                    </a:lnTo>
                    <a:lnTo>
                      <a:pt x="0" y="1854200"/>
                    </a:lnTo>
                    <a:lnTo>
                      <a:pt x="1070610" y="3708400"/>
                    </a:lnTo>
                    <a:lnTo>
                      <a:pt x="3211830" y="3708400"/>
                    </a:lnTo>
                    <a:lnTo>
                      <a:pt x="4282440" y="1854200"/>
                    </a:lnTo>
                    <a:close/>
                  </a:path>
                </a:pathLst>
              </a:custGeom>
              <a:blipFill>
                <a:blip r:embed="rId3"/>
                <a:stretch>
                  <a:fillRect l="-12999" t="0" r="-12999" b="0"/>
                </a:stretch>
              </a:blipFill>
            </p:spPr>
          </p:sp>
        </p:grpSp>
      </p:grpSp>
      <p:sp>
        <p:nvSpPr>
          <p:cNvPr name="TextBox 42" id="42"/>
          <p:cNvSpPr txBox="true"/>
          <p:nvPr/>
        </p:nvSpPr>
        <p:spPr>
          <a:xfrm rot="0">
            <a:off x="2050168" y="5614802"/>
            <a:ext cx="2479791" cy="679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1F2020"/>
                </a:solidFill>
                <a:latin typeface="Horta"/>
                <a:ea typeface="Horta"/>
                <a:cs typeface="Horta"/>
                <a:sym typeface="Horta"/>
              </a:rPr>
              <a:t>ENGINEER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16200584" y="561896"/>
            <a:ext cx="1214595" cy="873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CD299F"/>
                </a:solidFill>
                <a:latin typeface="Horta"/>
                <a:ea typeface="Horta"/>
                <a:cs typeface="Horta"/>
                <a:sym typeface="Horta"/>
              </a:rPr>
              <a:t>BIRTH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4550180" y="381138"/>
            <a:ext cx="9964874" cy="12038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804"/>
              </a:lnSpc>
              <a:spcBef>
                <a:spcPct val="0"/>
              </a:spcBef>
            </a:pPr>
            <a:r>
              <a:rPr lang="en-US" sz="7003">
                <a:solidFill>
                  <a:srgbClr val="FFFFFF"/>
                </a:solidFill>
                <a:latin typeface="Horta"/>
                <a:ea typeface="Horta"/>
                <a:cs typeface="Horta"/>
                <a:sym typeface="Horta"/>
              </a:rPr>
              <a:t>MARJAANA SIIVOLA</a:t>
            </a:r>
          </a:p>
        </p:txBody>
      </p:sp>
      <p:sp>
        <p:nvSpPr>
          <p:cNvPr name="TextBox 45" id="45"/>
          <p:cNvSpPr txBox="true"/>
          <p:nvPr/>
        </p:nvSpPr>
        <p:spPr>
          <a:xfrm rot="0">
            <a:off x="17367860" y="559656"/>
            <a:ext cx="621381" cy="873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FFFFFF"/>
                </a:solidFill>
                <a:latin typeface="Horta"/>
                <a:ea typeface="Horta"/>
                <a:cs typeface="Horta"/>
                <a:sym typeface="Horta"/>
              </a:rPr>
              <a:t>VR</a:t>
            </a:r>
          </a:p>
        </p:txBody>
      </p:sp>
      <p:sp>
        <p:nvSpPr>
          <p:cNvPr name="TextBox 46" id="46"/>
          <p:cNvSpPr txBox="true"/>
          <p:nvPr/>
        </p:nvSpPr>
        <p:spPr>
          <a:xfrm rot="0">
            <a:off x="12940190" y="5610778"/>
            <a:ext cx="4111213" cy="679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1F2020"/>
                </a:solidFill>
                <a:latin typeface="Horta"/>
                <a:ea typeface="Horta"/>
                <a:cs typeface="Horta"/>
                <a:sym typeface="Horta"/>
              </a:rPr>
              <a:t>EDUCATION &amp; TECHNOLOGY</a:t>
            </a:r>
          </a:p>
        </p:txBody>
      </p:sp>
      <p:sp>
        <p:nvSpPr>
          <p:cNvPr name="TextBox 47" id="47"/>
          <p:cNvSpPr txBox="true"/>
          <p:nvPr/>
        </p:nvSpPr>
        <p:spPr>
          <a:xfrm rot="0">
            <a:off x="7038173" y="5614802"/>
            <a:ext cx="4211654" cy="679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1F2020"/>
                </a:solidFill>
                <a:latin typeface="Horta"/>
                <a:ea typeface="Horta"/>
                <a:cs typeface="Horta"/>
                <a:sym typeface="Horta"/>
              </a:rPr>
              <a:t>HEALTHCARE &amp; CHILDBIRTH</a:t>
            </a:r>
          </a:p>
        </p:txBody>
      </p:sp>
      <p:grpSp>
        <p:nvGrpSpPr>
          <p:cNvPr name="Group 48" id="48"/>
          <p:cNvGrpSpPr/>
          <p:nvPr/>
        </p:nvGrpSpPr>
        <p:grpSpPr>
          <a:xfrm rot="0">
            <a:off x="13121063" y="2280178"/>
            <a:ext cx="3749467" cy="3246870"/>
            <a:chOff x="0" y="0"/>
            <a:chExt cx="4999290" cy="4329159"/>
          </a:xfrm>
        </p:grpSpPr>
        <p:grpSp>
          <p:nvGrpSpPr>
            <p:cNvPr name="Group 49" id="49"/>
            <p:cNvGrpSpPr>
              <a:grpSpLocks noChangeAspect="true"/>
            </p:cNvGrpSpPr>
            <p:nvPr/>
          </p:nvGrpSpPr>
          <p:grpSpPr>
            <a:xfrm rot="0">
              <a:off x="0" y="0"/>
              <a:ext cx="4999290" cy="4329159"/>
              <a:chOff x="0" y="0"/>
              <a:chExt cx="4282440" cy="3708400"/>
            </a:xfrm>
          </p:grpSpPr>
          <p:sp>
            <p:nvSpPr>
              <p:cNvPr name="Freeform 50" id="50"/>
              <p:cNvSpPr/>
              <p:nvPr/>
            </p:nvSpPr>
            <p:spPr>
              <a:xfrm flipH="false" flipV="false" rot="0">
                <a:off x="0" y="0"/>
                <a:ext cx="4282440" cy="3708400"/>
              </a:xfrm>
              <a:custGeom>
                <a:avLst/>
                <a:gdLst/>
                <a:ahLst/>
                <a:cxnLst/>
                <a:rect r="r" b="b" t="t" l="l"/>
                <a:pathLst>
                  <a:path h="3708400" w="4282440">
                    <a:moveTo>
                      <a:pt x="3211830" y="0"/>
                    </a:moveTo>
                    <a:lnTo>
                      <a:pt x="1070610" y="0"/>
                    </a:lnTo>
                    <a:lnTo>
                      <a:pt x="0" y="1854200"/>
                    </a:lnTo>
                    <a:lnTo>
                      <a:pt x="1070610" y="3708400"/>
                    </a:lnTo>
                    <a:lnTo>
                      <a:pt x="3211830" y="3708400"/>
                    </a:lnTo>
                    <a:lnTo>
                      <a:pt x="4282440" y="1854200"/>
                    </a:lnTo>
                    <a:close/>
                  </a:path>
                </a:pathLst>
              </a:custGeom>
              <a:solidFill>
                <a:srgbClr val="CD299F"/>
              </a:solidFill>
              <a:ln w="12700">
                <a:solidFill>
                  <a:srgbClr val="000000"/>
                </a:solidFill>
              </a:ln>
            </p:spPr>
          </p:sp>
        </p:grpSp>
        <p:grpSp>
          <p:nvGrpSpPr>
            <p:cNvPr name="Group 51" id="51"/>
            <p:cNvGrpSpPr>
              <a:grpSpLocks noChangeAspect="true"/>
            </p:cNvGrpSpPr>
            <p:nvPr/>
          </p:nvGrpSpPr>
          <p:grpSpPr>
            <a:xfrm rot="0">
              <a:off x="131680" y="126036"/>
              <a:ext cx="4735929" cy="4101101"/>
              <a:chOff x="0" y="0"/>
              <a:chExt cx="4282440" cy="3708400"/>
            </a:xfrm>
          </p:grpSpPr>
          <p:sp>
            <p:nvSpPr>
              <p:cNvPr name="Freeform 52" id="52"/>
              <p:cNvSpPr/>
              <p:nvPr/>
            </p:nvSpPr>
            <p:spPr>
              <a:xfrm flipH="false" flipV="false" rot="0">
                <a:off x="0" y="0"/>
                <a:ext cx="4282440" cy="3708400"/>
              </a:xfrm>
              <a:custGeom>
                <a:avLst/>
                <a:gdLst/>
                <a:ahLst/>
                <a:cxnLst/>
                <a:rect r="r" b="b" t="t" l="l"/>
                <a:pathLst>
                  <a:path h="3708400" w="4282440">
                    <a:moveTo>
                      <a:pt x="3211830" y="0"/>
                    </a:moveTo>
                    <a:lnTo>
                      <a:pt x="1070610" y="0"/>
                    </a:lnTo>
                    <a:lnTo>
                      <a:pt x="0" y="1854200"/>
                    </a:lnTo>
                    <a:lnTo>
                      <a:pt x="1070610" y="3708400"/>
                    </a:lnTo>
                    <a:lnTo>
                      <a:pt x="3211830" y="3708400"/>
                    </a:lnTo>
                    <a:lnTo>
                      <a:pt x="4282440" y="1854200"/>
                    </a:lnTo>
                    <a:close/>
                  </a:path>
                </a:pathLst>
              </a:custGeom>
              <a:blipFill>
                <a:blip r:embed="rId4"/>
                <a:stretch>
                  <a:fillRect l="-58713" t="-56147" r="-66015" b="-17019"/>
                </a:stretch>
              </a:blipFill>
            </p:spPr>
          </p:sp>
        </p:grpSp>
      </p:grp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7293116" y="534081"/>
            <a:ext cx="397367" cy="28996"/>
            <a:chOff x="0" y="0"/>
            <a:chExt cx="128243" cy="935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28243" cy="9358"/>
            </a:xfrm>
            <a:custGeom>
              <a:avLst/>
              <a:gdLst/>
              <a:ahLst/>
              <a:cxnLst/>
              <a:rect r="r" b="b" t="t" l="l"/>
              <a:pathLst>
                <a:path h="9358" w="128243">
                  <a:moveTo>
                    <a:pt x="0" y="0"/>
                  </a:moveTo>
                  <a:lnTo>
                    <a:pt x="128243" y="0"/>
                  </a:lnTo>
                  <a:lnTo>
                    <a:pt x="128243" y="9358"/>
                  </a:lnTo>
                  <a:lnTo>
                    <a:pt x="0" y="9358"/>
                  </a:lnTo>
                  <a:close/>
                </a:path>
              </a:pathLst>
            </a:custGeom>
            <a:gradFill rotWithShape="true">
              <a:gsLst>
                <a:gs pos="0">
                  <a:srgbClr val="CD299F">
                    <a:alpha val="100000"/>
                  </a:srgbClr>
                </a:gs>
                <a:gs pos="100000">
                  <a:srgbClr val="6C0286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128243" cy="4745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7293116" y="626184"/>
            <a:ext cx="397367" cy="28996"/>
            <a:chOff x="0" y="0"/>
            <a:chExt cx="128243" cy="9358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28243" cy="9358"/>
            </a:xfrm>
            <a:custGeom>
              <a:avLst/>
              <a:gdLst/>
              <a:ahLst/>
              <a:cxnLst/>
              <a:rect r="r" b="b" t="t" l="l"/>
              <a:pathLst>
                <a:path h="9358" w="128243">
                  <a:moveTo>
                    <a:pt x="0" y="0"/>
                  </a:moveTo>
                  <a:lnTo>
                    <a:pt x="128243" y="0"/>
                  </a:lnTo>
                  <a:lnTo>
                    <a:pt x="128243" y="9358"/>
                  </a:lnTo>
                  <a:lnTo>
                    <a:pt x="0" y="9358"/>
                  </a:lnTo>
                  <a:close/>
                </a:path>
              </a:pathLst>
            </a:custGeom>
            <a:gradFill rotWithShape="true">
              <a:gsLst>
                <a:gs pos="0">
                  <a:srgbClr val="CD299F">
                    <a:alpha val="100000"/>
                  </a:srgbClr>
                </a:gs>
                <a:gs pos="100000">
                  <a:srgbClr val="6C0286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128243" cy="4745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3942456" y="161361"/>
            <a:ext cx="14345544" cy="1532016"/>
            <a:chOff x="0" y="0"/>
            <a:chExt cx="11334750" cy="1210482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1334751" cy="1210482"/>
            </a:xfrm>
            <a:custGeom>
              <a:avLst/>
              <a:gdLst/>
              <a:ahLst/>
              <a:cxnLst/>
              <a:rect r="r" b="b" t="t" l="l"/>
              <a:pathLst>
                <a:path h="1210482" w="11334751">
                  <a:moveTo>
                    <a:pt x="0" y="0"/>
                  </a:moveTo>
                  <a:lnTo>
                    <a:pt x="11334751" y="0"/>
                  </a:lnTo>
                  <a:lnTo>
                    <a:pt x="11334751" y="1210482"/>
                  </a:lnTo>
                  <a:lnTo>
                    <a:pt x="0" y="1210482"/>
                  </a:lnTo>
                  <a:close/>
                </a:path>
              </a:pathLst>
            </a:custGeom>
            <a:gradFill rotWithShape="true">
              <a:gsLst>
                <a:gs pos="0">
                  <a:srgbClr val="CD299F">
                    <a:alpha val="100000"/>
                  </a:srgbClr>
                </a:gs>
                <a:gs pos="100000">
                  <a:srgbClr val="6C0286">
                    <a:alpha val="100000"/>
                  </a:srgbClr>
                </a:gs>
              </a:gsLst>
              <a:lin ang="2700000"/>
            </a:gradFill>
            <a:ln cap="sq">
              <a:noFill/>
              <a:prstDash val="solid"/>
              <a:miter/>
            </a:ln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11334750" cy="124858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5624401" y="6730979"/>
            <a:ext cx="1112523" cy="1956976"/>
            <a:chOff x="0" y="0"/>
            <a:chExt cx="406400" cy="714875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406400" cy="714875"/>
            </a:xfrm>
            <a:custGeom>
              <a:avLst/>
              <a:gdLst/>
              <a:ahLst/>
              <a:cxnLst/>
              <a:rect r="r" b="b" t="t" l="l"/>
              <a:pathLst>
                <a:path h="714875" w="406400">
                  <a:moveTo>
                    <a:pt x="0" y="0"/>
                  </a:moveTo>
                  <a:lnTo>
                    <a:pt x="203200" y="0"/>
                  </a:lnTo>
                  <a:lnTo>
                    <a:pt x="406400" y="357437"/>
                  </a:lnTo>
                  <a:lnTo>
                    <a:pt x="203200" y="714875"/>
                  </a:lnTo>
                  <a:lnTo>
                    <a:pt x="0" y="714875"/>
                  </a:lnTo>
                  <a:lnTo>
                    <a:pt x="203200" y="3574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D299F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177800" y="-38100"/>
              <a:ext cx="152400" cy="7529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4" id="14"/>
          <p:cNvSpPr/>
          <p:nvPr/>
        </p:nvSpPr>
        <p:spPr>
          <a:xfrm flipH="false" flipV="false" rot="0">
            <a:off x="12199491" y="6730979"/>
            <a:ext cx="852962" cy="1595678"/>
          </a:xfrm>
          <a:custGeom>
            <a:avLst/>
            <a:gdLst/>
            <a:ahLst/>
            <a:cxnLst/>
            <a:rect r="r" b="b" t="t" l="l"/>
            <a:pathLst>
              <a:path h="1595678" w="852962">
                <a:moveTo>
                  <a:pt x="0" y="0"/>
                </a:moveTo>
                <a:lnTo>
                  <a:pt x="852962" y="0"/>
                </a:lnTo>
                <a:lnTo>
                  <a:pt x="852962" y="1595678"/>
                </a:lnTo>
                <a:lnTo>
                  <a:pt x="0" y="15956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13552134" y="5482477"/>
            <a:ext cx="2499227" cy="781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CD299F"/>
                </a:solidFill>
                <a:latin typeface="Horta"/>
                <a:ea typeface="Horta"/>
                <a:cs typeface="Horta"/>
                <a:sym typeface="Horta"/>
              </a:rPr>
              <a:t>CURRENT GAPS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7833038" y="5482477"/>
            <a:ext cx="2621924" cy="781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CD299F"/>
                </a:solidFill>
                <a:latin typeface="Horta"/>
                <a:ea typeface="Horta"/>
                <a:cs typeface="Horta"/>
                <a:sym typeface="Horta"/>
              </a:rPr>
              <a:t>CONSEQUENCES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269461" y="5475163"/>
            <a:ext cx="3651447" cy="781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CD299F"/>
                </a:solidFill>
                <a:latin typeface="Horta"/>
                <a:ea typeface="Horta"/>
                <a:cs typeface="Horta"/>
                <a:sym typeface="Horta"/>
              </a:rPr>
              <a:t>CURRENT SITUATION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6174821" y="455312"/>
            <a:ext cx="1214595" cy="873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CD299F"/>
                </a:solidFill>
                <a:latin typeface="Horta"/>
                <a:ea typeface="Horta"/>
                <a:cs typeface="Horta"/>
                <a:sym typeface="Horta"/>
              </a:rPr>
              <a:t>BIRTH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616376" y="6743311"/>
            <a:ext cx="3100509" cy="10159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41"/>
              </a:lnSpc>
              <a:spcBef>
                <a:spcPct val="0"/>
              </a:spcBef>
            </a:pPr>
            <a:r>
              <a:rPr lang="en-US" sz="1958">
                <a:solidFill>
                  <a:srgbClr val="1F2020"/>
                </a:solidFill>
                <a:latin typeface="Open Sans"/>
                <a:ea typeface="Open Sans"/>
                <a:cs typeface="Open Sans"/>
                <a:sym typeface="Open Sans"/>
              </a:rPr>
              <a:t>of parents do not participate in childbirth education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4435818" y="285450"/>
            <a:ext cx="9960171" cy="1193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99"/>
              </a:lnSpc>
              <a:spcBef>
                <a:spcPct val="0"/>
              </a:spcBef>
            </a:pPr>
            <a:r>
              <a:rPr lang="en-US" sz="6999">
                <a:solidFill>
                  <a:srgbClr val="FFFFFF"/>
                </a:solidFill>
                <a:latin typeface="Horta"/>
                <a:ea typeface="Horta"/>
                <a:cs typeface="Horta"/>
                <a:sym typeface="Horta"/>
              </a:rPr>
              <a:t>PARENTS ARE UNPREPARED FOR BIRTH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616376" y="8412760"/>
            <a:ext cx="3109440" cy="10159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41"/>
              </a:lnSpc>
              <a:spcBef>
                <a:spcPct val="0"/>
              </a:spcBef>
            </a:pPr>
            <a:r>
              <a:rPr lang="en-US" sz="1958">
                <a:solidFill>
                  <a:srgbClr val="1F2020"/>
                </a:solidFill>
                <a:latin typeface="Open Sans"/>
                <a:ea typeface="Open Sans"/>
                <a:cs typeface="Open Sans"/>
                <a:sym typeface="Open Sans"/>
              </a:rPr>
              <a:t>of parents who participated, reached the main learning goals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3175131" y="6745534"/>
            <a:ext cx="3746861" cy="16947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22776" indent="-211388" lvl="1">
              <a:lnSpc>
                <a:spcPts val="2741"/>
              </a:lnSpc>
              <a:buFont typeface="Arial"/>
              <a:buChar char="•"/>
            </a:pPr>
            <a:r>
              <a:rPr lang="en-US" sz="1958">
                <a:solidFill>
                  <a:srgbClr val="1F2020"/>
                </a:solidFill>
                <a:latin typeface="Open Sans"/>
                <a:ea typeface="Open Sans"/>
                <a:cs typeface="Open Sans"/>
                <a:sym typeface="Open Sans"/>
              </a:rPr>
              <a:t>More flexibility</a:t>
            </a:r>
          </a:p>
          <a:p>
            <a:pPr algn="l" marL="422776" indent="-211388" lvl="1">
              <a:lnSpc>
                <a:spcPts val="2741"/>
              </a:lnSpc>
              <a:buFont typeface="Arial"/>
              <a:buChar char="•"/>
            </a:pPr>
            <a:r>
              <a:rPr lang="en-US" sz="1958">
                <a:solidFill>
                  <a:srgbClr val="1F2020"/>
                </a:solidFill>
                <a:latin typeface="Open Sans"/>
                <a:ea typeface="Open Sans"/>
                <a:cs typeface="Open Sans"/>
                <a:sym typeface="Open Sans"/>
              </a:rPr>
              <a:t>Better accessibility</a:t>
            </a:r>
          </a:p>
          <a:p>
            <a:pPr algn="l" marL="422776" indent="-211388" lvl="1">
              <a:lnSpc>
                <a:spcPts val="2741"/>
              </a:lnSpc>
              <a:buFont typeface="Arial"/>
              <a:buChar char="•"/>
            </a:pPr>
            <a:r>
              <a:rPr lang="en-US" sz="1958">
                <a:solidFill>
                  <a:srgbClr val="1F2020"/>
                </a:solidFill>
                <a:latin typeface="Open Sans"/>
                <a:ea typeface="Open Sans"/>
                <a:cs typeface="Open Sans"/>
                <a:sym typeface="Open Sans"/>
              </a:rPr>
              <a:t>More realistic information and knowledge to be applied in their own birth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464553" y="6189538"/>
            <a:ext cx="1021983" cy="6013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984"/>
              </a:lnSpc>
              <a:spcBef>
                <a:spcPct val="0"/>
              </a:spcBef>
            </a:pPr>
            <a:r>
              <a:rPr lang="en-US" sz="3560">
                <a:solidFill>
                  <a:srgbClr val="1F2020"/>
                </a:solidFill>
                <a:latin typeface="Horta"/>
                <a:ea typeface="Horta"/>
                <a:cs typeface="Horta"/>
                <a:sym typeface="Horta"/>
              </a:rPr>
              <a:t>50%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464553" y="7928669"/>
            <a:ext cx="1563833" cy="6013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984"/>
              </a:lnSpc>
              <a:spcBef>
                <a:spcPct val="0"/>
              </a:spcBef>
            </a:pPr>
            <a:r>
              <a:rPr lang="en-US" sz="3560">
                <a:solidFill>
                  <a:srgbClr val="1F2020"/>
                </a:solidFill>
                <a:latin typeface="Horta"/>
                <a:ea typeface="Horta"/>
                <a:cs typeface="Horta"/>
                <a:sym typeface="Horta"/>
              </a:rPr>
              <a:t>ONLY 33%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3271119" y="6189538"/>
            <a:ext cx="3554886" cy="6013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984"/>
              </a:lnSpc>
              <a:spcBef>
                <a:spcPct val="0"/>
              </a:spcBef>
            </a:pPr>
            <a:r>
              <a:rPr lang="en-US" sz="3560">
                <a:solidFill>
                  <a:srgbClr val="1F2020"/>
                </a:solidFill>
                <a:latin typeface="Horta"/>
                <a:ea typeface="Horta"/>
                <a:cs typeface="Horta"/>
                <a:sym typeface="Horta"/>
              </a:rPr>
              <a:t>USER NEEDS ARE NOT MET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7342097" y="453072"/>
            <a:ext cx="621381" cy="873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FFFFFF"/>
                </a:solidFill>
                <a:latin typeface="Horta"/>
                <a:ea typeface="Horta"/>
                <a:cs typeface="Horta"/>
                <a:sym typeface="Horta"/>
              </a:rPr>
              <a:t>VR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7761404" y="6189538"/>
            <a:ext cx="1943485" cy="6013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984"/>
              </a:lnSpc>
              <a:spcBef>
                <a:spcPct val="0"/>
              </a:spcBef>
            </a:pPr>
            <a:r>
              <a:rPr lang="en-US" sz="3560">
                <a:solidFill>
                  <a:srgbClr val="1F2020"/>
                </a:solidFill>
                <a:latin typeface="Horta"/>
                <a:ea typeface="Horta"/>
                <a:cs typeface="Horta"/>
                <a:sym typeface="Horta"/>
              </a:rPr>
              <a:t>INCREASED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7761404" y="6700771"/>
            <a:ext cx="2765192" cy="10159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22776" indent="-211388" lvl="1">
              <a:lnSpc>
                <a:spcPts val="2741"/>
              </a:lnSpc>
              <a:buFont typeface="Arial"/>
              <a:buChar char="•"/>
            </a:pPr>
            <a:r>
              <a:rPr lang="en-US" sz="1958">
                <a:solidFill>
                  <a:srgbClr val="1F2020"/>
                </a:solidFill>
                <a:latin typeface="Open Sans"/>
                <a:ea typeface="Open Sans"/>
                <a:cs typeface="Open Sans"/>
                <a:sym typeface="Open Sans"/>
              </a:rPr>
              <a:t>Stress</a:t>
            </a:r>
          </a:p>
          <a:p>
            <a:pPr algn="l" marL="422776" indent="-211388" lvl="1">
              <a:lnSpc>
                <a:spcPts val="2741"/>
              </a:lnSpc>
              <a:buFont typeface="Arial"/>
              <a:buChar char="•"/>
            </a:pPr>
            <a:r>
              <a:rPr lang="en-US" sz="1958">
                <a:solidFill>
                  <a:srgbClr val="1F2020"/>
                </a:solidFill>
                <a:latin typeface="Open Sans"/>
                <a:ea typeface="Open Sans"/>
                <a:cs typeface="Open Sans"/>
                <a:sym typeface="Open Sans"/>
              </a:rPr>
              <a:t>Fear of childbirth</a:t>
            </a:r>
          </a:p>
          <a:p>
            <a:pPr algn="l" marL="422776" indent="-211388" lvl="1">
              <a:lnSpc>
                <a:spcPts val="2741"/>
              </a:lnSpc>
              <a:buFont typeface="Arial"/>
              <a:buChar char="•"/>
            </a:pPr>
            <a:r>
              <a:rPr lang="en-US" sz="1958">
                <a:solidFill>
                  <a:srgbClr val="1F2020"/>
                </a:solidFill>
                <a:latin typeface="Open Sans"/>
                <a:ea typeface="Open Sans"/>
                <a:cs typeface="Open Sans"/>
                <a:sym typeface="Open Sans"/>
              </a:rPr>
              <a:t>Complications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7815585" y="7858987"/>
            <a:ext cx="2127785" cy="6013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984"/>
              </a:lnSpc>
              <a:spcBef>
                <a:spcPct val="0"/>
              </a:spcBef>
            </a:pPr>
            <a:r>
              <a:rPr lang="en-US" sz="3560">
                <a:solidFill>
                  <a:srgbClr val="1F2020"/>
                </a:solidFill>
                <a:latin typeface="Horta"/>
                <a:ea typeface="Horta"/>
                <a:cs typeface="Horta"/>
                <a:sym typeface="Horta"/>
              </a:rPr>
              <a:t>DECREASED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7761404" y="8401012"/>
            <a:ext cx="2765192" cy="13553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22776" indent="-211388" lvl="1">
              <a:lnSpc>
                <a:spcPts val="2741"/>
              </a:lnSpc>
              <a:buFont typeface="Arial"/>
              <a:buChar char="•"/>
            </a:pPr>
            <a:r>
              <a:rPr lang="en-US" sz="1958">
                <a:solidFill>
                  <a:srgbClr val="1F2020"/>
                </a:solidFill>
                <a:latin typeface="Open Sans"/>
                <a:ea typeface="Open Sans"/>
                <a:cs typeface="Open Sans"/>
                <a:sym typeface="Open Sans"/>
              </a:rPr>
              <a:t>Mental health</a:t>
            </a:r>
          </a:p>
          <a:p>
            <a:pPr algn="l" marL="422776" indent="-211388" lvl="1">
              <a:lnSpc>
                <a:spcPts val="2741"/>
              </a:lnSpc>
              <a:buFont typeface="Arial"/>
              <a:buChar char="•"/>
            </a:pPr>
            <a:r>
              <a:rPr lang="en-US" sz="1958">
                <a:solidFill>
                  <a:srgbClr val="1F2020"/>
                </a:solidFill>
                <a:latin typeface="Open Sans"/>
                <a:ea typeface="Open Sans"/>
                <a:cs typeface="Open Sans"/>
                <a:sym typeface="Open Sans"/>
              </a:rPr>
              <a:t>Coping</a:t>
            </a:r>
          </a:p>
          <a:p>
            <a:pPr algn="l" marL="422776" indent="-211388" lvl="1">
              <a:lnSpc>
                <a:spcPts val="2741"/>
              </a:lnSpc>
              <a:buFont typeface="Arial"/>
              <a:buChar char="•"/>
            </a:pPr>
            <a:r>
              <a:rPr lang="en-US" sz="1958">
                <a:solidFill>
                  <a:srgbClr val="1F2020"/>
                </a:solidFill>
                <a:latin typeface="Open Sans"/>
                <a:ea typeface="Open Sans"/>
                <a:cs typeface="Open Sans"/>
                <a:sym typeface="Open Sans"/>
              </a:rPr>
              <a:t>Ability to make informed decisions</a:t>
            </a:r>
          </a:p>
        </p:txBody>
      </p:sp>
      <p:grpSp>
        <p:nvGrpSpPr>
          <p:cNvPr name="Group 31" id="31"/>
          <p:cNvGrpSpPr>
            <a:grpSpLocks noChangeAspect="true"/>
          </p:cNvGrpSpPr>
          <p:nvPr/>
        </p:nvGrpSpPr>
        <p:grpSpPr>
          <a:xfrm rot="0">
            <a:off x="1112164" y="1971667"/>
            <a:ext cx="3966040" cy="3434411"/>
            <a:chOff x="0" y="0"/>
            <a:chExt cx="4282440" cy="3708400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4282440" cy="3708400"/>
            </a:xfrm>
            <a:custGeom>
              <a:avLst/>
              <a:gdLst/>
              <a:ahLst/>
              <a:cxnLst/>
              <a:rect r="r" b="b" t="t" l="l"/>
              <a:pathLst>
                <a:path h="3708400" w="428244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solidFill>
              <a:srgbClr val="CD299F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33" id="33"/>
          <p:cNvGrpSpPr>
            <a:grpSpLocks noChangeAspect="true"/>
          </p:cNvGrpSpPr>
          <p:nvPr/>
        </p:nvGrpSpPr>
        <p:grpSpPr>
          <a:xfrm rot="0">
            <a:off x="1216629" y="2071654"/>
            <a:ext cx="3757110" cy="3253488"/>
            <a:chOff x="0" y="0"/>
            <a:chExt cx="4282440" cy="3708400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0" y="0"/>
              <a:ext cx="4282440" cy="3708400"/>
            </a:xfrm>
            <a:custGeom>
              <a:avLst/>
              <a:gdLst/>
              <a:ahLst/>
              <a:cxnLst/>
              <a:rect r="r" b="b" t="t" l="l"/>
              <a:pathLst>
                <a:path h="3708400" w="428244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4"/>
              <a:stretch>
                <a:fillRect l="-30129" t="0" r="0" b="0"/>
              </a:stretch>
            </a:blipFill>
          </p:spPr>
        </p:sp>
      </p:grpSp>
      <p:grpSp>
        <p:nvGrpSpPr>
          <p:cNvPr name="Group 35" id="35"/>
          <p:cNvGrpSpPr>
            <a:grpSpLocks noChangeAspect="true"/>
          </p:cNvGrpSpPr>
          <p:nvPr/>
        </p:nvGrpSpPr>
        <p:grpSpPr>
          <a:xfrm rot="0">
            <a:off x="7149189" y="1907715"/>
            <a:ext cx="3966040" cy="3434411"/>
            <a:chOff x="0" y="0"/>
            <a:chExt cx="4282440" cy="3708400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0" y="0"/>
              <a:ext cx="4282440" cy="3708400"/>
            </a:xfrm>
            <a:custGeom>
              <a:avLst/>
              <a:gdLst/>
              <a:ahLst/>
              <a:cxnLst/>
              <a:rect r="r" b="b" t="t" l="l"/>
              <a:pathLst>
                <a:path h="3708400" w="428244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solidFill>
              <a:srgbClr val="CD299F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37" id="37"/>
          <p:cNvGrpSpPr>
            <a:grpSpLocks noChangeAspect="true"/>
          </p:cNvGrpSpPr>
          <p:nvPr/>
        </p:nvGrpSpPr>
        <p:grpSpPr>
          <a:xfrm rot="0">
            <a:off x="7265445" y="2007702"/>
            <a:ext cx="3757110" cy="3253488"/>
            <a:chOff x="0" y="0"/>
            <a:chExt cx="4282440" cy="3708400"/>
          </a:xfrm>
        </p:grpSpPr>
        <p:sp>
          <p:nvSpPr>
            <p:cNvPr name="Freeform 38" id="38"/>
            <p:cNvSpPr/>
            <p:nvPr/>
          </p:nvSpPr>
          <p:spPr>
            <a:xfrm flipH="false" flipV="false" rot="0">
              <a:off x="0" y="0"/>
              <a:ext cx="4282440" cy="3708400"/>
            </a:xfrm>
            <a:custGeom>
              <a:avLst/>
              <a:gdLst/>
              <a:ahLst/>
              <a:cxnLst/>
              <a:rect r="r" b="b" t="t" l="l"/>
              <a:pathLst>
                <a:path h="3708400" w="428244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5"/>
              <a:stretch>
                <a:fillRect l="-30129" t="0" r="0" b="0"/>
              </a:stretch>
            </a:blipFill>
          </p:spPr>
        </p:sp>
      </p:grpSp>
      <p:grpSp>
        <p:nvGrpSpPr>
          <p:cNvPr name="Group 39" id="39"/>
          <p:cNvGrpSpPr>
            <a:grpSpLocks noChangeAspect="true"/>
          </p:cNvGrpSpPr>
          <p:nvPr/>
        </p:nvGrpSpPr>
        <p:grpSpPr>
          <a:xfrm rot="0">
            <a:off x="12818727" y="1917240"/>
            <a:ext cx="3966040" cy="3434411"/>
            <a:chOff x="0" y="0"/>
            <a:chExt cx="4282440" cy="3708400"/>
          </a:xfrm>
        </p:grpSpPr>
        <p:sp>
          <p:nvSpPr>
            <p:cNvPr name="Freeform 40" id="40"/>
            <p:cNvSpPr/>
            <p:nvPr/>
          </p:nvSpPr>
          <p:spPr>
            <a:xfrm flipH="false" flipV="false" rot="0">
              <a:off x="0" y="0"/>
              <a:ext cx="4282440" cy="3708400"/>
            </a:xfrm>
            <a:custGeom>
              <a:avLst/>
              <a:gdLst/>
              <a:ahLst/>
              <a:cxnLst/>
              <a:rect r="r" b="b" t="t" l="l"/>
              <a:pathLst>
                <a:path h="3708400" w="428244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solidFill>
              <a:srgbClr val="CD299F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41" id="41"/>
          <p:cNvGrpSpPr>
            <a:grpSpLocks noChangeAspect="true"/>
          </p:cNvGrpSpPr>
          <p:nvPr/>
        </p:nvGrpSpPr>
        <p:grpSpPr>
          <a:xfrm rot="0">
            <a:off x="12923192" y="2007702"/>
            <a:ext cx="3757110" cy="3253488"/>
            <a:chOff x="0" y="0"/>
            <a:chExt cx="4282440" cy="3708400"/>
          </a:xfrm>
        </p:grpSpPr>
        <p:sp>
          <p:nvSpPr>
            <p:cNvPr name="Freeform 42" id="42"/>
            <p:cNvSpPr/>
            <p:nvPr/>
          </p:nvSpPr>
          <p:spPr>
            <a:xfrm flipH="false" flipV="false" rot="0">
              <a:off x="0" y="0"/>
              <a:ext cx="4282440" cy="3708400"/>
            </a:xfrm>
            <a:custGeom>
              <a:avLst/>
              <a:gdLst/>
              <a:ahLst/>
              <a:cxnLst/>
              <a:rect r="r" b="b" t="t" l="l"/>
              <a:pathLst>
                <a:path h="3708400" w="428244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6"/>
              <a:stretch>
                <a:fillRect l="-36380" t="-5710" r="-6593" b="-4159"/>
              </a:stretch>
            </a:blipFill>
          </p:spPr>
        </p:sp>
      </p:grpSp>
      <p:grpSp>
        <p:nvGrpSpPr>
          <p:cNvPr name="Group 43" id="43"/>
          <p:cNvGrpSpPr/>
          <p:nvPr/>
        </p:nvGrpSpPr>
        <p:grpSpPr>
          <a:xfrm rot="0">
            <a:off x="8631" y="161361"/>
            <a:ext cx="3933825" cy="1532016"/>
            <a:chOff x="0" y="0"/>
            <a:chExt cx="3108207" cy="1210482"/>
          </a:xfrm>
        </p:grpSpPr>
        <p:sp>
          <p:nvSpPr>
            <p:cNvPr name="Freeform 44" id="44"/>
            <p:cNvSpPr/>
            <p:nvPr/>
          </p:nvSpPr>
          <p:spPr>
            <a:xfrm flipH="false" flipV="false" rot="0">
              <a:off x="0" y="0"/>
              <a:ext cx="3108207" cy="1210482"/>
            </a:xfrm>
            <a:custGeom>
              <a:avLst/>
              <a:gdLst/>
              <a:ahLst/>
              <a:cxnLst/>
              <a:rect r="r" b="b" t="t" l="l"/>
              <a:pathLst>
                <a:path h="1210482" w="3108207">
                  <a:moveTo>
                    <a:pt x="0" y="0"/>
                  </a:moveTo>
                  <a:lnTo>
                    <a:pt x="3108207" y="0"/>
                  </a:lnTo>
                  <a:lnTo>
                    <a:pt x="3108207" y="1210482"/>
                  </a:lnTo>
                  <a:lnTo>
                    <a:pt x="0" y="1210482"/>
                  </a:lnTo>
                  <a:close/>
                </a:path>
              </a:pathLst>
            </a:custGeom>
            <a:gradFill rotWithShape="true">
              <a:gsLst>
                <a:gs pos="0">
                  <a:srgbClr val="CD299F">
                    <a:alpha val="100000"/>
                  </a:srgbClr>
                </a:gs>
                <a:gs pos="100000">
                  <a:srgbClr val="6C0286">
                    <a:alpha val="100000"/>
                  </a:srgbClr>
                </a:gs>
              </a:gsLst>
              <a:lin ang="2700000"/>
            </a:gradFill>
            <a:ln cap="sq">
              <a:noFill/>
              <a:prstDash val="solid"/>
              <a:miter/>
            </a:ln>
          </p:spPr>
        </p:sp>
        <p:sp>
          <p:nvSpPr>
            <p:cNvPr name="TextBox 45" id="45"/>
            <p:cNvSpPr txBox="true"/>
            <p:nvPr/>
          </p:nvSpPr>
          <p:spPr>
            <a:xfrm>
              <a:off x="0" y="-114300"/>
              <a:ext cx="3108207" cy="132478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7000"/>
                </a:lnSpc>
                <a:spcBef>
                  <a:spcPct val="0"/>
                </a:spcBef>
              </a:pPr>
              <a:r>
                <a:rPr lang="en-US" sz="5000">
                  <a:solidFill>
                    <a:srgbClr val="FFFFFF"/>
                  </a:solidFill>
                  <a:latin typeface="Horta"/>
                  <a:ea typeface="Horta"/>
                  <a:cs typeface="Horta"/>
                  <a:sym typeface="Horta"/>
                </a:rPr>
                <a:t>THE PROBLEM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7293116" y="534081"/>
            <a:ext cx="397367" cy="28996"/>
            <a:chOff x="0" y="0"/>
            <a:chExt cx="128243" cy="935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28243" cy="9358"/>
            </a:xfrm>
            <a:custGeom>
              <a:avLst/>
              <a:gdLst/>
              <a:ahLst/>
              <a:cxnLst/>
              <a:rect r="r" b="b" t="t" l="l"/>
              <a:pathLst>
                <a:path h="9358" w="128243">
                  <a:moveTo>
                    <a:pt x="0" y="0"/>
                  </a:moveTo>
                  <a:lnTo>
                    <a:pt x="128243" y="0"/>
                  </a:lnTo>
                  <a:lnTo>
                    <a:pt x="128243" y="9358"/>
                  </a:lnTo>
                  <a:lnTo>
                    <a:pt x="0" y="9358"/>
                  </a:lnTo>
                  <a:close/>
                </a:path>
              </a:pathLst>
            </a:custGeom>
            <a:gradFill rotWithShape="true">
              <a:gsLst>
                <a:gs pos="0">
                  <a:srgbClr val="CD299F">
                    <a:alpha val="100000"/>
                  </a:srgbClr>
                </a:gs>
                <a:gs pos="100000">
                  <a:srgbClr val="6C0286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128243" cy="4745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7293116" y="626184"/>
            <a:ext cx="397367" cy="28996"/>
            <a:chOff x="0" y="0"/>
            <a:chExt cx="128243" cy="9358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28243" cy="9358"/>
            </a:xfrm>
            <a:custGeom>
              <a:avLst/>
              <a:gdLst/>
              <a:ahLst/>
              <a:cxnLst/>
              <a:rect r="r" b="b" t="t" l="l"/>
              <a:pathLst>
                <a:path h="9358" w="128243">
                  <a:moveTo>
                    <a:pt x="0" y="0"/>
                  </a:moveTo>
                  <a:lnTo>
                    <a:pt x="128243" y="0"/>
                  </a:lnTo>
                  <a:lnTo>
                    <a:pt x="128243" y="9358"/>
                  </a:lnTo>
                  <a:lnTo>
                    <a:pt x="0" y="9358"/>
                  </a:lnTo>
                  <a:close/>
                </a:path>
              </a:pathLst>
            </a:custGeom>
            <a:gradFill rotWithShape="true">
              <a:gsLst>
                <a:gs pos="0">
                  <a:srgbClr val="CD299F">
                    <a:alpha val="100000"/>
                  </a:srgbClr>
                </a:gs>
                <a:gs pos="100000">
                  <a:srgbClr val="6C0286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128243" cy="4745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3942456" y="161361"/>
            <a:ext cx="14345544" cy="1532016"/>
            <a:chOff x="0" y="0"/>
            <a:chExt cx="11334750" cy="1210482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1334751" cy="1210482"/>
            </a:xfrm>
            <a:custGeom>
              <a:avLst/>
              <a:gdLst/>
              <a:ahLst/>
              <a:cxnLst/>
              <a:rect r="r" b="b" t="t" l="l"/>
              <a:pathLst>
                <a:path h="1210482" w="11334751">
                  <a:moveTo>
                    <a:pt x="0" y="0"/>
                  </a:moveTo>
                  <a:lnTo>
                    <a:pt x="11334751" y="0"/>
                  </a:lnTo>
                  <a:lnTo>
                    <a:pt x="11334751" y="1210482"/>
                  </a:lnTo>
                  <a:lnTo>
                    <a:pt x="0" y="1210482"/>
                  </a:lnTo>
                  <a:close/>
                </a:path>
              </a:pathLst>
            </a:custGeom>
            <a:gradFill rotWithShape="true">
              <a:gsLst>
                <a:gs pos="0">
                  <a:srgbClr val="CD299F">
                    <a:alpha val="100000"/>
                  </a:srgbClr>
                </a:gs>
                <a:gs pos="100000">
                  <a:srgbClr val="6C0286">
                    <a:alpha val="100000"/>
                  </a:srgbClr>
                </a:gs>
              </a:gsLst>
              <a:lin ang="2700000"/>
            </a:gradFill>
            <a:ln cap="sq">
              <a:noFill/>
              <a:prstDash val="solid"/>
              <a:miter/>
            </a:ln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11334750" cy="124858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8631" y="161361"/>
            <a:ext cx="3933825" cy="1532016"/>
            <a:chOff x="0" y="0"/>
            <a:chExt cx="3108207" cy="1210482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3108207" cy="1210482"/>
            </a:xfrm>
            <a:custGeom>
              <a:avLst/>
              <a:gdLst/>
              <a:ahLst/>
              <a:cxnLst/>
              <a:rect r="r" b="b" t="t" l="l"/>
              <a:pathLst>
                <a:path h="1210482" w="3108207">
                  <a:moveTo>
                    <a:pt x="0" y="0"/>
                  </a:moveTo>
                  <a:lnTo>
                    <a:pt x="3108207" y="0"/>
                  </a:lnTo>
                  <a:lnTo>
                    <a:pt x="3108207" y="1210482"/>
                  </a:lnTo>
                  <a:lnTo>
                    <a:pt x="0" y="1210482"/>
                  </a:lnTo>
                  <a:close/>
                </a:path>
              </a:pathLst>
            </a:custGeom>
            <a:gradFill rotWithShape="true">
              <a:gsLst>
                <a:gs pos="0">
                  <a:srgbClr val="CD299F">
                    <a:alpha val="100000"/>
                  </a:srgbClr>
                </a:gs>
                <a:gs pos="100000">
                  <a:srgbClr val="6C0286">
                    <a:alpha val="100000"/>
                  </a:srgbClr>
                </a:gs>
              </a:gsLst>
              <a:lin ang="2700000"/>
            </a:gradFill>
            <a:ln cap="sq">
              <a:noFill/>
              <a:prstDash val="solid"/>
              <a:miter/>
            </a:ln>
          </p:spPr>
        </p:sp>
        <p:sp>
          <p:nvSpPr>
            <p:cNvPr name="TextBox 13" id="13"/>
            <p:cNvSpPr txBox="true"/>
            <p:nvPr/>
          </p:nvSpPr>
          <p:spPr>
            <a:xfrm>
              <a:off x="0" y="-114300"/>
              <a:ext cx="3108207" cy="132478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7000"/>
                </a:lnSpc>
                <a:spcBef>
                  <a:spcPct val="0"/>
                </a:spcBef>
              </a:pPr>
              <a:r>
                <a:rPr lang="en-US" sz="5000">
                  <a:solidFill>
                    <a:srgbClr val="FFFFFF"/>
                  </a:solidFill>
                  <a:latin typeface="Horta"/>
                  <a:ea typeface="Horta"/>
                  <a:cs typeface="Horta"/>
                  <a:sym typeface="Horta"/>
                </a:rPr>
                <a:t>THE PROBLEM</a:t>
              </a:r>
            </a:p>
          </p:txBody>
        </p:sp>
      </p:grpSp>
      <p:sp>
        <p:nvSpPr>
          <p:cNvPr name="Freeform 14" id="14"/>
          <p:cNvSpPr/>
          <p:nvPr/>
        </p:nvSpPr>
        <p:spPr>
          <a:xfrm flipH="false" flipV="false" rot="0">
            <a:off x="167116" y="2644910"/>
            <a:ext cx="11087958" cy="7318053"/>
          </a:xfrm>
          <a:custGeom>
            <a:avLst/>
            <a:gdLst/>
            <a:ahLst/>
            <a:cxnLst/>
            <a:rect r="r" b="b" t="t" l="l"/>
            <a:pathLst>
              <a:path h="7318053" w="11087958">
                <a:moveTo>
                  <a:pt x="0" y="0"/>
                </a:moveTo>
                <a:lnTo>
                  <a:pt x="11087959" y="0"/>
                </a:lnTo>
                <a:lnTo>
                  <a:pt x="11087959" y="7318053"/>
                </a:lnTo>
                <a:lnTo>
                  <a:pt x="0" y="73180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  <a:ln w="9525" cap="sq">
            <a:solidFill>
              <a:srgbClr val="000000"/>
            </a:solidFill>
            <a:prstDash val="solid"/>
            <a:miter/>
          </a:ln>
        </p:spPr>
      </p:sp>
      <p:sp>
        <p:nvSpPr>
          <p:cNvPr name="Freeform 15" id="15"/>
          <p:cNvSpPr/>
          <p:nvPr/>
        </p:nvSpPr>
        <p:spPr>
          <a:xfrm flipH="false" flipV="false" rot="0">
            <a:off x="3772988" y="1790301"/>
            <a:ext cx="11301259" cy="1370278"/>
          </a:xfrm>
          <a:custGeom>
            <a:avLst/>
            <a:gdLst/>
            <a:ahLst/>
            <a:cxnLst/>
            <a:rect r="r" b="b" t="t" l="l"/>
            <a:pathLst>
              <a:path h="1370278" w="11301259">
                <a:moveTo>
                  <a:pt x="0" y="0"/>
                </a:moveTo>
                <a:lnTo>
                  <a:pt x="11301259" y="0"/>
                </a:lnTo>
                <a:lnTo>
                  <a:pt x="11301259" y="1370277"/>
                </a:lnTo>
                <a:lnTo>
                  <a:pt x="0" y="13702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  <a:ln w="9525" cap="sq">
            <a:solidFill>
              <a:srgbClr val="000000"/>
            </a:solidFill>
            <a:prstDash val="solid"/>
            <a:miter/>
          </a:ln>
        </p:spPr>
      </p:sp>
      <p:sp>
        <p:nvSpPr>
          <p:cNvPr name="Freeform 16" id="16"/>
          <p:cNvSpPr/>
          <p:nvPr/>
        </p:nvSpPr>
        <p:spPr>
          <a:xfrm flipH="false" flipV="false" rot="0">
            <a:off x="12806396" y="3255828"/>
            <a:ext cx="5157082" cy="6356958"/>
          </a:xfrm>
          <a:custGeom>
            <a:avLst/>
            <a:gdLst/>
            <a:ahLst/>
            <a:cxnLst/>
            <a:rect r="r" b="b" t="t" l="l"/>
            <a:pathLst>
              <a:path h="6356958" w="5157082">
                <a:moveTo>
                  <a:pt x="0" y="0"/>
                </a:moveTo>
                <a:lnTo>
                  <a:pt x="5157082" y="0"/>
                </a:lnTo>
                <a:lnTo>
                  <a:pt x="5157082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  <a:ln w="9525" cap="sq">
            <a:solidFill>
              <a:srgbClr val="000000"/>
            </a:solidFill>
            <a:prstDash val="solid"/>
            <a:miter/>
          </a:ln>
        </p:spPr>
      </p:sp>
      <p:sp>
        <p:nvSpPr>
          <p:cNvPr name="TextBox 17" id="17"/>
          <p:cNvSpPr txBox="true"/>
          <p:nvPr/>
        </p:nvSpPr>
        <p:spPr>
          <a:xfrm rot="0">
            <a:off x="16174821" y="455312"/>
            <a:ext cx="1214595" cy="873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CD299F"/>
                </a:solidFill>
                <a:latin typeface="Horta"/>
                <a:ea typeface="Horta"/>
                <a:cs typeface="Horta"/>
                <a:sym typeface="Horta"/>
              </a:rPr>
              <a:t>BIRTH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4435818" y="285450"/>
            <a:ext cx="9960171" cy="1193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99"/>
              </a:lnSpc>
              <a:spcBef>
                <a:spcPct val="0"/>
              </a:spcBef>
            </a:pPr>
            <a:r>
              <a:rPr lang="en-US" sz="6999">
                <a:solidFill>
                  <a:srgbClr val="FFFFFF"/>
                </a:solidFill>
                <a:latin typeface="Horta"/>
                <a:ea typeface="Horta"/>
                <a:cs typeface="Horta"/>
                <a:sym typeface="Horta"/>
              </a:rPr>
              <a:t>PARENTS’ MENTAL HEALTH CRISIS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7342097" y="453072"/>
            <a:ext cx="621381" cy="873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FFFFFF"/>
                </a:solidFill>
                <a:latin typeface="Horta"/>
                <a:ea typeface="Horta"/>
                <a:cs typeface="Horta"/>
                <a:sym typeface="Horta"/>
              </a:rPr>
              <a:t>VR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3716608" y="9591415"/>
            <a:ext cx="3775190" cy="6401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15"/>
              </a:lnSpc>
            </a:pPr>
            <a:r>
              <a:rPr lang="en-US" sz="1797" u="sng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  <a:hlinkClick r:id="rId5" tooltip="https://www.hhs.gov/sites/default/files/parents-under-pressure.pdf"/>
              </a:rPr>
              <a:t>https://www.hhs.gov/sites/default/files/parents-under-pressure.pdf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51206" y="9905813"/>
            <a:ext cx="12083876" cy="3257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u="sng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  <a:hlinkClick r:id="rId6" tooltip="https://www.hhs.gov/about/news/2024/08/28/us-surgeon-general-issues-advisory-mental-health-well-being-parents.html"/>
              </a:rPr>
              <a:t>https://www.hhs.gov/about/news/2024/08/28/us-surgeon-general-issues-advisory-mental-health-well-being-parents.html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10719929" y="5388057"/>
            <a:ext cx="4444594" cy="3848818"/>
            <a:chOff x="0" y="0"/>
            <a:chExt cx="4282440" cy="37084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282440" cy="3708400"/>
            </a:xfrm>
            <a:custGeom>
              <a:avLst/>
              <a:gdLst/>
              <a:ahLst/>
              <a:cxnLst/>
              <a:rect r="r" b="b" t="t" l="l"/>
              <a:pathLst>
                <a:path h="3708400" w="428244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solidFill>
              <a:srgbClr val="CD299F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14242868" y="3334573"/>
            <a:ext cx="4444594" cy="3848818"/>
            <a:chOff x="0" y="0"/>
            <a:chExt cx="4282440" cy="37084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282440" cy="3708400"/>
            </a:xfrm>
            <a:custGeom>
              <a:avLst/>
              <a:gdLst/>
              <a:ahLst/>
              <a:cxnLst/>
              <a:rect r="r" b="b" t="t" l="l"/>
              <a:pathLst>
                <a:path h="3708400" w="428244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solidFill>
              <a:srgbClr val="CD299F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10718601" y="1309171"/>
            <a:ext cx="4444594" cy="3848818"/>
            <a:chOff x="0" y="0"/>
            <a:chExt cx="4282440" cy="37084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4282440" cy="3708400"/>
            </a:xfrm>
            <a:custGeom>
              <a:avLst/>
              <a:gdLst/>
              <a:ahLst/>
              <a:cxnLst/>
              <a:rect r="r" b="b" t="t" l="l"/>
              <a:pathLst>
                <a:path h="3708400" w="428244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solidFill>
              <a:srgbClr val="CD299F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8" id="8"/>
          <p:cNvGrpSpPr>
            <a:grpSpLocks noChangeAspect="true"/>
          </p:cNvGrpSpPr>
          <p:nvPr/>
        </p:nvGrpSpPr>
        <p:grpSpPr>
          <a:xfrm rot="0">
            <a:off x="10838524" y="1411869"/>
            <a:ext cx="4207405" cy="3643423"/>
            <a:chOff x="0" y="0"/>
            <a:chExt cx="4282440" cy="37084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4282440" cy="3708400"/>
            </a:xfrm>
            <a:custGeom>
              <a:avLst/>
              <a:gdLst/>
              <a:ahLst/>
              <a:cxnLst/>
              <a:rect r="r" b="b" t="t" l="l"/>
              <a:pathLst>
                <a:path h="3708400" w="428244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l="-4122" t="-10132" r="-15090" b="0"/>
              </a:stretch>
            </a:blipFill>
          </p:spPr>
        </p:sp>
      </p:grpSp>
      <p:grpSp>
        <p:nvGrpSpPr>
          <p:cNvPr name="Group 10" id="10"/>
          <p:cNvGrpSpPr>
            <a:grpSpLocks noChangeAspect="true"/>
          </p:cNvGrpSpPr>
          <p:nvPr/>
        </p:nvGrpSpPr>
        <p:grpSpPr>
          <a:xfrm rot="0">
            <a:off x="10839851" y="5490754"/>
            <a:ext cx="4207405" cy="3643423"/>
            <a:chOff x="0" y="0"/>
            <a:chExt cx="4282440" cy="37084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4282440" cy="3708400"/>
            </a:xfrm>
            <a:custGeom>
              <a:avLst/>
              <a:gdLst/>
              <a:ahLst/>
              <a:cxnLst/>
              <a:rect r="r" b="b" t="t" l="l"/>
              <a:pathLst>
                <a:path h="3708400" w="428244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3"/>
              <a:stretch>
                <a:fillRect l="-15628" t="-2738" r="-11562" b="-12627"/>
              </a:stretch>
            </a:blipFill>
          </p:spPr>
        </p:sp>
      </p:grpSp>
      <p:grpSp>
        <p:nvGrpSpPr>
          <p:cNvPr name="Group 12" id="12"/>
          <p:cNvGrpSpPr>
            <a:grpSpLocks noChangeAspect="true"/>
          </p:cNvGrpSpPr>
          <p:nvPr/>
        </p:nvGrpSpPr>
        <p:grpSpPr>
          <a:xfrm rot="0">
            <a:off x="14361463" y="3437270"/>
            <a:ext cx="4207405" cy="3643423"/>
            <a:chOff x="0" y="0"/>
            <a:chExt cx="4282440" cy="37084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4282440" cy="3708400"/>
            </a:xfrm>
            <a:custGeom>
              <a:avLst/>
              <a:gdLst/>
              <a:ahLst/>
              <a:cxnLst/>
              <a:rect r="r" b="b" t="t" l="l"/>
              <a:pathLst>
                <a:path h="3708400" w="428244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4"/>
              <a:stretch>
                <a:fillRect l="0" t="-22174" r="0" b="-22174"/>
              </a:stretch>
            </a:blip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17293116" y="534081"/>
            <a:ext cx="397367" cy="28996"/>
            <a:chOff x="0" y="0"/>
            <a:chExt cx="128243" cy="9358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28243" cy="9358"/>
            </a:xfrm>
            <a:custGeom>
              <a:avLst/>
              <a:gdLst/>
              <a:ahLst/>
              <a:cxnLst/>
              <a:rect r="r" b="b" t="t" l="l"/>
              <a:pathLst>
                <a:path h="9358" w="128243">
                  <a:moveTo>
                    <a:pt x="0" y="0"/>
                  </a:moveTo>
                  <a:lnTo>
                    <a:pt x="128243" y="0"/>
                  </a:lnTo>
                  <a:lnTo>
                    <a:pt x="128243" y="9358"/>
                  </a:lnTo>
                  <a:lnTo>
                    <a:pt x="0" y="9358"/>
                  </a:lnTo>
                  <a:close/>
                </a:path>
              </a:pathLst>
            </a:custGeom>
            <a:gradFill rotWithShape="true">
              <a:gsLst>
                <a:gs pos="0">
                  <a:srgbClr val="CD299F">
                    <a:alpha val="100000"/>
                  </a:srgbClr>
                </a:gs>
                <a:gs pos="100000">
                  <a:srgbClr val="6C0286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-38100"/>
              <a:ext cx="128243" cy="4745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17293116" y="626184"/>
            <a:ext cx="397367" cy="28996"/>
            <a:chOff x="0" y="0"/>
            <a:chExt cx="128243" cy="9358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128243" cy="9358"/>
            </a:xfrm>
            <a:custGeom>
              <a:avLst/>
              <a:gdLst/>
              <a:ahLst/>
              <a:cxnLst/>
              <a:rect r="r" b="b" t="t" l="l"/>
              <a:pathLst>
                <a:path h="9358" w="128243">
                  <a:moveTo>
                    <a:pt x="0" y="0"/>
                  </a:moveTo>
                  <a:lnTo>
                    <a:pt x="128243" y="0"/>
                  </a:lnTo>
                  <a:lnTo>
                    <a:pt x="128243" y="9358"/>
                  </a:lnTo>
                  <a:lnTo>
                    <a:pt x="0" y="9358"/>
                  </a:lnTo>
                  <a:close/>
                </a:path>
              </a:pathLst>
            </a:custGeom>
            <a:gradFill rotWithShape="true">
              <a:gsLst>
                <a:gs pos="0">
                  <a:srgbClr val="CD299F">
                    <a:alpha val="100000"/>
                  </a:srgbClr>
                </a:gs>
                <a:gs pos="100000">
                  <a:srgbClr val="6C0286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name="TextBox 19" id="19"/>
            <p:cNvSpPr txBox="true"/>
            <p:nvPr/>
          </p:nvSpPr>
          <p:spPr>
            <a:xfrm>
              <a:off x="0" y="-38100"/>
              <a:ext cx="128243" cy="4745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3935683" y="161361"/>
            <a:ext cx="14352317" cy="1786256"/>
            <a:chOff x="0" y="0"/>
            <a:chExt cx="11334750" cy="1410696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11334751" cy="1410696"/>
            </a:xfrm>
            <a:custGeom>
              <a:avLst/>
              <a:gdLst/>
              <a:ahLst/>
              <a:cxnLst/>
              <a:rect r="r" b="b" t="t" l="l"/>
              <a:pathLst>
                <a:path h="1410696" w="11334751">
                  <a:moveTo>
                    <a:pt x="0" y="0"/>
                  </a:moveTo>
                  <a:lnTo>
                    <a:pt x="11334751" y="0"/>
                  </a:lnTo>
                  <a:lnTo>
                    <a:pt x="11334751" y="1410696"/>
                  </a:lnTo>
                  <a:lnTo>
                    <a:pt x="0" y="1410696"/>
                  </a:lnTo>
                  <a:close/>
                </a:path>
              </a:pathLst>
            </a:custGeom>
            <a:gradFill rotWithShape="true">
              <a:gsLst>
                <a:gs pos="0">
                  <a:srgbClr val="CD299F">
                    <a:alpha val="100000"/>
                  </a:srgbClr>
                </a:gs>
                <a:gs pos="100000">
                  <a:srgbClr val="6C0286">
                    <a:alpha val="100000"/>
                  </a:srgbClr>
                </a:gs>
              </a:gsLst>
              <a:lin ang="2700000"/>
            </a:gradFill>
            <a:ln cap="sq">
              <a:noFill/>
              <a:prstDash val="solid"/>
              <a:miter/>
            </a:ln>
          </p:spPr>
        </p:sp>
        <p:sp>
          <p:nvSpPr>
            <p:cNvPr name="TextBox 22" id="22"/>
            <p:cNvSpPr txBox="true"/>
            <p:nvPr/>
          </p:nvSpPr>
          <p:spPr>
            <a:xfrm>
              <a:off x="0" y="-38100"/>
              <a:ext cx="11334750" cy="144879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3" id="23"/>
          <p:cNvGrpSpPr/>
          <p:nvPr/>
        </p:nvGrpSpPr>
        <p:grpSpPr>
          <a:xfrm rot="0">
            <a:off x="0" y="161361"/>
            <a:ext cx="3935683" cy="1786256"/>
            <a:chOff x="0" y="0"/>
            <a:chExt cx="3108207" cy="1410696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3108207" cy="1410696"/>
            </a:xfrm>
            <a:custGeom>
              <a:avLst/>
              <a:gdLst/>
              <a:ahLst/>
              <a:cxnLst/>
              <a:rect r="r" b="b" t="t" l="l"/>
              <a:pathLst>
                <a:path h="1410696" w="3108207">
                  <a:moveTo>
                    <a:pt x="0" y="0"/>
                  </a:moveTo>
                  <a:lnTo>
                    <a:pt x="3108207" y="0"/>
                  </a:lnTo>
                  <a:lnTo>
                    <a:pt x="3108207" y="1410696"/>
                  </a:lnTo>
                  <a:lnTo>
                    <a:pt x="0" y="1410696"/>
                  </a:lnTo>
                  <a:close/>
                </a:path>
              </a:pathLst>
            </a:custGeom>
            <a:gradFill rotWithShape="true">
              <a:gsLst>
                <a:gs pos="0">
                  <a:srgbClr val="CD299F">
                    <a:alpha val="100000"/>
                  </a:srgbClr>
                </a:gs>
                <a:gs pos="100000">
                  <a:srgbClr val="6C0286">
                    <a:alpha val="100000"/>
                  </a:srgbClr>
                </a:gs>
              </a:gsLst>
              <a:lin ang="2700000"/>
            </a:gradFill>
            <a:ln cap="sq">
              <a:noFill/>
              <a:prstDash val="solid"/>
              <a:miter/>
            </a:ln>
          </p:spPr>
        </p:sp>
        <p:sp>
          <p:nvSpPr>
            <p:cNvPr name="TextBox 25" id="25"/>
            <p:cNvSpPr txBox="true"/>
            <p:nvPr/>
          </p:nvSpPr>
          <p:spPr>
            <a:xfrm>
              <a:off x="0" y="-114300"/>
              <a:ext cx="3108207" cy="152499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7000"/>
                </a:lnSpc>
                <a:spcBef>
                  <a:spcPct val="0"/>
                </a:spcBef>
              </a:pPr>
              <a:r>
                <a:rPr lang="en-US" sz="5000">
                  <a:solidFill>
                    <a:srgbClr val="FFFFFF"/>
                  </a:solidFill>
                  <a:latin typeface="Horta"/>
                  <a:ea typeface="Horta"/>
                  <a:cs typeface="Horta"/>
                  <a:sym typeface="Horta"/>
                </a:rPr>
                <a:t>THE SOLUTION</a:t>
              </a:r>
            </a:p>
          </p:txBody>
        </p:sp>
      </p:grpSp>
      <p:grpSp>
        <p:nvGrpSpPr>
          <p:cNvPr name="Group 26" id="26"/>
          <p:cNvGrpSpPr>
            <a:grpSpLocks noChangeAspect="true"/>
          </p:cNvGrpSpPr>
          <p:nvPr/>
        </p:nvGrpSpPr>
        <p:grpSpPr>
          <a:xfrm rot="0">
            <a:off x="7229749" y="3334573"/>
            <a:ext cx="4444594" cy="3848818"/>
            <a:chOff x="0" y="0"/>
            <a:chExt cx="4282440" cy="370840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4282440" cy="3708400"/>
            </a:xfrm>
            <a:custGeom>
              <a:avLst/>
              <a:gdLst/>
              <a:ahLst/>
              <a:cxnLst/>
              <a:rect r="r" b="b" t="t" l="l"/>
              <a:pathLst>
                <a:path h="3708400" w="428244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solidFill>
              <a:srgbClr val="CD299F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28" id="28"/>
          <p:cNvGrpSpPr>
            <a:grpSpLocks noChangeAspect="true"/>
          </p:cNvGrpSpPr>
          <p:nvPr/>
        </p:nvGrpSpPr>
        <p:grpSpPr>
          <a:xfrm rot="0">
            <a:off x="7361978" y="3425463"/>
            <a:ext cx="4207405" cy="3643423"/>
            <a:chOff x="0" y="0"/>
            <a:chExt cx="4282440" cy="370840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4282440" cy="3708400"/>
            </a:xfrm>
            <a:custGeom>
              <a:avLst/>
              <a:gdLst/>
              <a:ahLst/>
              <a:cxnLst/>
              <a:rect r="r" b="b" t="t" l="l"/>
              <a:pathLst>
                <a:path h="3708400" w="428244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5"/>
              <a:stretch>
                <a:fillRect l="-17883" t="-41984" r="-6036" b="-8216"/>
              </a:stretch>
            </a:blipFill>
          </p:spPr>
        </p:sp>
      </p:grpSp>
      <p:sp>
        <p:nvSpPr>
          <p:cNvPr name="TextBox 30" id="30"/>
          <p:cNvSpPr txBox="true"/>
          <p:nvPr/>
        </p:nvSpPr>
        <p:spPr>
          <a:xfrm rot="0">
            <a:off x="737095" y="5535579"/>
            <a:ext cx="5627903" cy="27952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>
                <a:solidFill>
                  <a:srgbClr val="CD299F"/>
                </a:solidFill>
                <a:latin typeface="Horta"/>
                <a:ea typeface="Horta"/>
                <a:cs typeface="Horta"/>
                <a:sym typeface="Horta"/>
              </a:rPr>
              <a:t>USER REQUIREMENTS:</a:t>
            </a:r>
          </a:p>
          <a:p>
            <a:pPr algn="l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F</a:t>
            </a:r>
            <a:r>
              <a:rPr lang="en-US" sz="2400">
                <a:solidFill>
                  <a:srgbClr val="1F2020"/>
                </a:solidFill>
                <a:latin typeface="Open Sans"/>
                <a:ea typeface="Open Sans"/>
                <a:cs typeface="Open Sans"/>
                <a:sym typeface="Open Sans"/>
              </a:rPr>
              <a:t>lexible - online, available 24/7</a:t>
            </a:r>
          </a:p>
          <a:p>
            <a:pPr algn="l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1F2020"/>
                </a:solidFill>
                <a:latin typeface="Open Sans"/>
                <a:ea typeface="Open Sans"/>
                <a:cs typeface="Open Sans"/>
                <a:sym typeface="Open Sans"/>
              </a:rPr>
              <a:t>Realistic - easy to apply knowledge</a:t>
            </a:r>
          </a:p>
          <a:p>
            <a:pPr algn="l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1F2020"/>
                </a:solidFill>
                <a:latin typeface="Open Sans"/>
                <a:ea typeface="Open Sans"/>
                <a:cs typeface="Open Sans"/>
                <a:sym typeface="Open Sans"/>
              </a:rPr>
              <a:t>Tour of the hospital birth ward</a:t>
            </a:r>
          </a:p>
          <a:p>
            <a:pPr algn="l" marL="518160" indent="-259080" lvl="1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sz="2400">
                <a:solidFill>
                  <a:srgbClr val="1F2020"/>
                </a:solidFill>
                <a:latin typeface="Open Sans"/>
                <a:ea typeface="Open Sans"/>
                <a:cs typeface="Open Sans"/>
                <a:sym typeface="Open Sans"/>
              </a:rPr>
              <a:t>Accessible - can be used with different end-user devices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246999" y="3379464"/>
            <a:ext cx="6368085" cy="1384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1F2020"/>
                </a:solidFill>
                <a:latin typeface="Horta"/>
                <a:ea typeface="Horta"/>
                <a:cs typeface="Horta"/>
                <a:sym typeface="Horta"/>
              </a:rPr>
              <a:t>THE</a:t>
            </a:r>
            <a:r>
              <a:rPr lang="en-US" sz="3999">
                <a:solidFill>
                  <a:srgbClr val="CD299F"/>
                </a:solidFill>
                <a:latin typeface="Horta"/>
                <a:ea typeface="Horta"/>
                <a:cs typeface="Horta"/>
                <a:sym typeface="Horta"/>
              </a:rPr>
              <a:t> </a:t>
            </a:r>
            <a:r>
              <a:rPr lang="en-US" sz="3999">
                <a:solidFill>
                  <a:srgbClr val="1F2020"/>
                </a:solidFill>
                <a:latin typeface="Horta"/>
                <a:ea typeface="Horta"/>
                <a:cs typeface="Horta"/>
                <a:sym typeface="Horta"/>
              </a:rPr>
              <a:t>UNIQUE APPROACH TO PREPARE FOR BIRTH IN VIRTUAL REALITY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2216817" y="2154653"/>
            <a:ext cx="2428448" cy="1193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99"/>
              </a:lnSpc>
              <a:spcBef>
                <a:spcPct val="0"/>
              </a:spcBef>
            </a:pPr>
            <a:r>
              <a:rPr lang="en-US" sz="6999">
                <a:solidFill>
                  <a:srgbClr val="CD299F"/>
                </a:solidFill>
                <a:latin typeface="Horta"/>
                <a:ea typeface="Horta"/>
                <a:cs typeface="Horta"/>
                <a:sym typeface="Horta"/>
              </a:rPr>
              <a:t>BIRTH</a:t>
            </a:r>
            <a:r>
              <a:rPr lang="en-US" sz="6999">
                <a:solidFill>
                  <a:srgbClr val="1F2020"/>
                </a:solidFill>
                <a:latin typeface="Horta"/>
                <a:ea typeface="Horta"/>
                <a:cs typeface="Horta"/>
                <a:sym typeface="Horta"/>
              </a:rPr>
              <a:t>VR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16200584" y="561896"/>
            <a:ext cx="1214595" cy="873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CD299F"/>
                </a:solidFill>
                <a:latin typeface="Horta"/>
                <a:ea typeface="Horta"/>
                <a:cs typeface="Horta"/>
                <a:sym typeface="Horta"/>
              </a:rPr>
              <a:t>BIRTH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4550180" y="381138"/>
            <a:ext cx="9964874" cy="12038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804"/>
              </a:lnSpc>
              <a:spcBef>
                <a:spcPct val="0"/>
              </a:spcBef>
            </a:pPr>
            <a:r>
              <a:rPr lang="en-US" sz="7003">
                <a:solidFill>
                  <a:srgbClr val="FFFFFF"/>
                </a:solidFill>
                <a:latin typeface="Horta"/>
                <a:ea typeface="Horta"/>
                <a:cs typeface="Horta"/>
                <a:sym typeface="Horta"/>
              </a:rPr>
              <a:t>EXPERIENCE WHAT IT IS TO GIVE BIRTH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17367860" y="559656"/>
            <a:ext cx="621381" cy="873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FFFFFF"/>
                </a:solidFill>
                <a:latin typeface="Horta"/>
                <a:ea typeface="Horta"/>
                <a:cs typeface="Horta"/>
                <a:sym typeface="Horta"/>
              </a:rPr>
              <a:t>VR</a:t>
            </a:r>
          </a:p>
        </p:txBody>
      </p:sp>
      <p:grpSp>
        <p:nvGrpSpPr>
          <p:cNvPr name="Group 36" id="36"/>
          <p:cNvGrpSpPr/>
          <p:nvPr/>
        </p:nvGrpSpPr>
        <p:grpSpPr>
          <a:xfrm rot="0">
            <a:off x="7243384" y="7410928"/>
            <a:ext cx="4444594" cy="3848818"/>
            <a:chOff x="0" y="0"/>
            <a:chExt cx="5926125" cy="5131757"/>
          </a:xfrm>
        </p:grpSpPr>
        <p:grpSp>
          <p:nvGrpSpPr>
            <p:cNvPr name="Group 37" id="37"/>
            <p:cNvGrpSpPr>
              <a:grpSpLocks noChangeAspect="true"/>
            </p:cNvGrpSpPr>
            <p:nvPr/>
          </p:nvGrpSpPr>
          <p:grpSpPr>
            <a:xfrm rot="0">
              <a:off x="0" y="0"/>
              <a:ext cx="5926125" cy="5131757"/>
              <a:chOff x="0" y="0"/>
              <a:chExt cx="4282440" cy="3708400"/>
            </a:xfrm>
          </p:grpSpPr>
          <p:sp>
            <p:nvSpPr>
              <p:cNvPr name="Freeform 38" id="38"/>
              <p:cNvSpPr/>
              <p:nvPr/>
            </p:nvSpPr>
            <p:spPr>
              <a:xfrm flipH="false" flipV="false" rot="0">
                <a:off x="0" y="0"/>
                <a:ext cx="4282440" cy="3708400"/>
              </a:xfrm>
              <a:custGeom>
                <a:avLst/>
                <a:gdLst/>
                <a:ahLst/>
                <a:cxnLst/>
                <a:rect r="r" b="b" t="t" l="l"/>
                <a:pathLst>
                  <a:path h="3708400" w="4282440">
                    <a:moveTo>
                      <a:pt x="3211830" y="0"/>
                    </a:moveTo>
                    <a:lnTo>
                      <a:pt x="1070610" y="0"/>
                    </a:lnTo>
                    <a:lnTo>
                      <a:pt x="0" y="1854200"/>
                    </a:lnTo>
                    <a:lnTo>
                      <a:pt x="1070610" y="3708400"/>
                    </a:lnTo>
                    <a:lnTo>
                      <a:pt x="3211830" y="3708400"/>
                    </a:lnTo>
                    <a:lnTo>
                      <a:pt x="4282440" y="1854200"/>
                    </a:lnTo>
                    <a:close/>
                  </a:path>
                </a:pathLst>
              </a:custGeom>
              <a:solidFill>
                <a:srgbClr val="CD299F"/>
              </a:solidFill>
              <a:ln w="12700">
                <a:solidFill>
                  <a:srgbClr val="000000"/>
                </a:solidFill>
              </a:ln>
            </p:spPr>
          </p:sp>
        </p:grpSp>
        <p:grpSp>
          <p:nvGrpSpPr>
            <p:cNvPr name="Group 39" id="39"/>
            <p:cNvGrpSpPr>
              <a:grpSpLocks noChangeAspect="true"/>
            </p:cNvGrpSpPr>
            <p:nvPr/>
          </p:nvGrpSpPr>
          <p:grpSpPr>
            <a:xfrm rot="0">
              <a:off x="159896" y="136930"/>
              <a:ext cx="5609873" cy="4857897"/>
              <a:chOff x="0" y="0"/>
              <a:chExt cx="4282440" cy="3708400"/>
            </a:xfrm>
          </p:grpSpPr>
          <p:sp>
            <p:nvSpPr>
              <p:cNvPr name="Freeform 40" id="40"/>
              <p:cNvSpPr/>
              <p:nvPr/>
            </p:nvSpPr>
            <p:spPr>
              <a:xfrm flipH="false" flipV="false" rot="0">
                <a:off x="0" y="0"/>
                <a:ext cx="4282440" cy="3708400"/>
              </a:xfrm>
              <a:custGeom>
                <a:avLst/>
                <a:gdLst/>
                <a:ahLst/>
                <a:cxnLst/>
                <a:rect r="r" b="b" t="t" l="l"/>
                <a:pathLst>
                  <a:path h="3708400" w="4282440">
                    <a:moveTo>
                      <a:pt x="3211830" y="0"/>
                    </a:moveTo>
                    <a:lnTo>
                      <a:pt x="1070610" y="0"/>
                    </a:lnTo>
                    <a:lnTo>
                      <a:pt x="0" y="1854200"/>
                    </a:lnTo>
                    <a:lnTo>
                      <a:pt x="1070610" y="3708400"/>
                    </a:lnTo>
                    <a:lnTo>
                      <a:pt x="3211830" y="3708400"/>
                    </a:lnTo>
                    <a:lnTo>
                      <a:pt x="4282440" y="1854200"/>
                    </a:lnTo>
                    <a:close/>
                  </a:path>
                </a:pathLst>
              </a:custGeom>
              <a:blipFill>
                <a:blip r:embed="rId6"/>
                <a:stretch>
                  <a:fillRect l="-7730" t="0" r="-7730" b="0"/>
                </a:stretch>
              </a:blipFill>
            </p:spPr>
          </p:sp>
        </p:grpSp>
      </p:grp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7293116" y="534081"/>
            <a:ext cx="397367" cy="28996"/>
            <a:chOff x="0" y="0"/>
            <a:chExt cx="128243" cy="935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28243" cy="9358"/>
            </a:xfrm>
            <a:custGeom>
              <a:avLst/>
              <a:gdLst/>
              <a:ahLst/>
              <a:cxnLst/>
              <a:rect r="r" b="b" t="t" l="l"/>
              <a:pathLst>
                <a:path h="9358" w="128243">
                  <a:moveTo>
                    <a:pt x="0" y="0"/>
                  </a:moveTo>
                  <a:lnTo>
                    <a:pt x="128243" y="0"/>
                  </a:lnTo>
                  <a:lnTo>
                    <a:pt x="128243" y="9358"/>
                  </a:lnTo>
                  <a:lnTo>
                    <a:pt x="0" y="9358"/>
                  </a:lnTo>
                  <a:close/>
                </a:path>
              </a:pathLst>
            </a:custGeom>
            <a:gradFill rotWithShape="true">
              <a:gsLst>
                <a:gs pos="0">
                  <a:srgbClr val="CD299F">
                    <a:alpha val="100000"/>
                  </a:srgbClr>
                </a:gs>
                <a:gs pos="100000">
                  <a:srgbClr val="6C0286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128243" cy="4745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7293116" y="626184"/>
            <a:ext cx="397367" cy="28996"/>
            <a:chOff x="0" y="0"/>
            <a:chExt cx="128243" cy="9358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28243" cy="9358"/>
            </a:xfrm>
            <a:custGeom>
              <a:avLst/>
              <a:gdLst/>
              <a:ahLst/>
              <a:cxnLst/>
              <a:rect r="r" b="b" t="t" l="l"/>
              <a:pathLst>
                <a:path h="9358" w="128243">
                  <a:moveTo>
                    <a:pt x="0" y="0"/>
                  </a:moveTo>
                  <a:lnTo>
                    <a:pt x="128243" y="0"/>
                  </a:lnTo>
                  <a:lnTo>
                    <a:pt x="128243" y="9358"/>
                  </a:lnTo>
                  <a:lnTo>
                    <a:pt x="0" y="9358"/>
                  </a:lnTo>
                  <a:close/>
                </a:path>
              </a:pathLst>
            </a:custGeom>
            <a:gradFill rotWithShape="true">
              <a:gsLst>
                <a:gs pos="0">
                  <a:srgbClr val="CD299F">
                    <a:alpha val="100000"/>
                  </a:srgbClr>
                </a:gs>
                <a:gs pos="100000">
                  <a:srgbClr val="6C0286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128243" cy="4745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3935683" y="161361"/>
            <a:ext cx="14352317" cy="1786256"/>
            <a:chOff x="0" y="0"/>
            <a:chExt cx="11334750" cy="1410696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1334751" cy="1410696"/>
            </a:xfrm>
            <a:custGeom>
              <a:avLst/>
              <a:gdLst/>
              <a:ahLst/>
              <a:cxnLst/>
              <a:rect r="r" b="b" t="t" l="l"/>
              <a:pathLst>
                <a:path h="1410696" w="11334751">
                  <a:moveTo>
                    <a:pt x="0" y="0"/>
                  </a:moveTo>
                  <a:lnTo>
                    <a:pt x="11334751" y="0"/>
                  </a:lnTo>
                  <a:lnTo>
                    <a:pt x="11334751" y="1410696"/>
                  </a:lnTo>
                  <a:lnTo>
                    <a:pt x="0" y="1410696"/>
                  </a:lnTo>
                  <a:close/>
                </a:path>
              </a:pathLst>
            </a:custGeom>
            <a:gradFill rotWithShape="true">
              <a:gsLst>
                <a:gs pos="0">
                  <a:srgbClr val="CD299F">
                    <a:alpha val="100000"/>
                  </a:srgbClr>
                </a:gs>
                <a:gs pos="100000">
                  <a:srgbClr val="6C0286">
                    <a:alpha val="100000"/>
                  </a:srgbClr>
                </a:gs>
              </a:gsLst>
              <a:lin ang="2700000"/>
            </a:gradFill>
            <a:ln cap="sq">
              <a:noFill/>
              <a:prstDash val="solid"/>
              <a:miter/>
            </a:ln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11334750" cy="144879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0" y="162481"/>
            <a:ext cx="4331972" cy="1786256"/>
            <a:chOff x="0" y="0"/>
            <a:chExt cx="3421177" cy="1410696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3421177" cy="1410696"/>
            </a:xfrm>
            <a:custGeom>
              <a:avLst/>
              <a:gdLst/>
              <a:ahLst/>
              <a:cxnLst/>
              <a:rect r="r" b="b" t="t" l="l"/>
              <a:pathLst>
                <a:path h="1410696" w="3421177">
                  <a:moveTo>
                    <a:pt x="0" y="0"/>
                  </a:moveTo>
                  <a:lnTo>
                    <a:pt x="3421177" y="0"/>
                  </a:lnTo>
                  <a:lnTo>
                    <a:pt x="3421177" y="1410696"/>
                  </a:lnTo>
                  <a:lnTo>
                    <a:pt x="0" y="1410696"/>
                  </a:lnTo>
                  <a:close/>
                </a:path>
              </a:pathLst>
            </a:custGeom>
            <a:gradFill rotWithShape="true">
              <a:gsLst>
                <a:gs pos="0">
                  <a:srgbClr val="CD299F">
                    <a:alpha val="100000"/>
                  </a:srgbClr>
                </a:gs>
                <a:gs pos="100000">
                  <a:srgbClr val="6C0286">
                    <a:alpha val="100000"/>
                  </a:srgbClr>
                </a:gs>
              </a:gsLst>
              <a:lin ang="2700000"/>
            </a:gradFill>
            <a:ln cap="sq">
              <a:noFill/>
              <a:prstDash val="solid"/>
              <a:miter/>
            </a:ln>
          </p:spPr>
        </p:sp>
        <p:sp>
          <p:nvSpPr>
            <p:cNvPr name="TextBox 13" id="13"/>
            <p:cNvSpPr txBox="true"/>
            <p:nvPr/>
          </p:nvSpPr>
          <p:spPr>
            <a:xfrm>
              <a:off x="0" y="-114300"/>
              <a:ext cx="3421177" cy="152499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7000"/>
                </a:lnSpc>
                <a:spcBef>
                  <a:spcPct val="0"/>
                </a:spcBef>
              </a:pPr>
              <a:r>
                <a:rPr lang="en-US" sz="5000">
                  <a:solidFill>
                    <a:srgbClr val="FFFFFF"/>
                  </a:solidFill>
                  <a:latin typeface="Horta"/>
                  <a:ea typeface="Horta"/>
                  <a:cs typeface="Horta"/>
                  <a:sym typeface="Horta"/>
                </a:rPr>
                <a:t>Techonology</a:t>
              </a:r>
            </a:p>
          </p:txBody>
        </p:sp>
      </p:grpSp>
      <p:sp>
        <p:nvSpPr>
          <p:cNvPr name="Freeform 14" id="14"/>
          <p:cNvSpPr/>
          <p:nvPr/>
        </p:nvSpPr>
        <p:spPr>
          <a:xfrm flipH="false" flipV="false" rot="0">
            <a:off x="7888250" y="2430627"/>
            <a:ext cx="4539937" cy="7444179"/>
          </a:xfrm>
          <a:custGeom>
            <a:avLst/>
            <a:gdLst/>
            <a:ahLst/>
            <a:cxnLst/>
            <a:rect r="r" b="b" t="t" l="l"/>
            <a:pathLst>
              <a:path h="7444179" w="4539937">
                <a:moveTo>
                  <a:pt x="0" y="0"/>
                </a:moveTo>
                <a:lnTo>
                  <a:pt x="4539938" y="0"/>
                </a:lnTo>
                <a:lnTo>
                  <a:pt x="4539938" y="7444179"/>
                </a:lnTo>
                <a:lnTo>
                  <a:pt x="0" y="74441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148" t="0" r="-18829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2725238" y="2430627"/>
            <a:ext cx="4965244" cy="7412383"/>
          </a:xfrm>
          <a:custGeom>
            <a:avLst/>
            <a:gdLst/>
            <a:ahLst/>
            <a:cxnLst/>
            <a:rect r="r" b="b" t="t" l="l"/>
            <a:pathLst>
              <a:path h="7412383" w="4965244">
                <a:moveTo>
                  <a:pt x="0" y="0"/>
                </a:moveTo>
                <a:lnTo>
                  <a:pt x="4965244" y="0"/>
                </a:lnTo>
                <a:lnTo>
                  <a:pt x="4965244" y="7412383"/>
                </a:lnTo>
                <a:lnTo>
                  <a:pt x="0" y="74123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964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182777" y="2344902"/>
            <a:ext cx="7410198" cy="73552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>
                <a:solidFill>
                  <a:srgbClr val="CD299F"/>
                </a:solidFill>
                <a:latin typeface="Horta"/>
                <a:ea typeface="Horta"/>
                <a:cs typeface="Horta"/>
                <a:sym typeface="Horta"/>
              </a:rPr>
              <a:t>Human-centric Design</a:t>
            </a:r>
          </a:p>
          <a:p>
            <a:pPr algn="l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1F2020"/>
                </a:solidFill>
                <a:latin typeface="Open Sans"/>
                <a:ea typeface="Open Sans"/>
                <a:cs typeface="Open Sans"/>
                <a:sym typeface="Open Sans"/>
              </a:rPr>
              <a:t>DEFINED T</a:t>
            </a:r>
            <a:r>
              <a:rPr lang="en-US" sz="2400">
                <a:solidFill>
                  <a:srgbClr val="1F2020"/>
                </a:solidFill>
                <a:latin typeface="Open Sans"/>
                <a:ea typeface="Open Sans"/>
                <a:cs typeface="Open Sans"/>
                <a:sym typeface="Open Sans"/>
              </a:rPr>
              <a:t>arget users and their needs (pregnant, their spouses, hospital, prenatal care, students)</a:t>
            </a:r>
          </a:p>
          <a:p>
            <a:pPr algn="l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1F2020"/>
                </a:solidFill>
                <a:latin typeface="Open Sans"/>
                <a:ea typeface="Open Sans"/>
                <a:cs typeface="Open Sans"/>
                <a:sym typeface="Open Sans"/>
              </a:rPr>
              <a:t>Looked who the participants and stakeholders are and their level of knowledge</a:t>
            </a:r>
          </a:p>
          <a:p>
            <a:pPr algn="l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1F2020"/>
                </a:solidFill>
                <a:latin typeface="Open Sans"/>
                <a:ea typeface="Open Sans"/>
                <a:cs typeface="Open Sans"/>
                <a:sym typeface="Open Sans"/>
              </a:rPr>
              <a:t>Designed the content into a script</a:t>
            </a:r>
          </a:p>
          <a:p>
            <a:pPr algn="l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1F2020"/>
                </a:solidFill>
                <a:latin typeface="Open Sans"/>
                <a:ea typeface="Open Sans"/>
                <a:cs typeface="Open Sans"/>
                <a:sym typeface="Open Sans"/>
              </a:rPr>
              <a:t>Planned how the content was laid out: I</a:t>
            </a:r>
            <a:r>
              <a:rPr lang="en-US" sz="2400">
                <a:solidFill>
                  <a:srgbClr val="1F2020"/>
                </a:solidFill>
                <a:latin typeface="Open Sans"/>
                <a:ea typeface="Open Sans"/>
                <a:cs typeface="Open Sans"/>
                <a:sym typeface="Open Sans"/>
              </a:rPr>
              <a:t>ntro + Master node + Content films</a:t>
            </a:r>
          </a:p>
          <a:p>
            <a:pPr algn="l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1F2020"/>
                </a:solidFill>
                <a:latin typeface="Open Sans"/>
                <a:ea typeface="Open Sans"/>
                <a:cs typeface="Open Sans"/>
                <a:sym typeface="Open Sans"/>
              </a:rPr>
              <a:t>Accessibility - usable in different devices</a:t>
            </a:r>
          </a:p>
          <a:p>
            <a:pPr algn="l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1F2020"/>
                </a:solidFill>
                <a:latin typeface="Open Sans"/>
                <a:ea typeface="Open Sans"/>
                <a:cs typeface="Open Sans"/>
                <a:sym typeface="Open Sans"/>
              </a:rPr>
              <a:t>Usability - ituitive, no guidance needed</a:t>
            </a:r>
          </a:p>
          <a:p>
            <a:pPr algn="l">
              <a:lnSpc>
                <a:spcPts val="3359"/>
              </a:lnSpc>
            </a:pPr>
          </a:p>
          <a:p>
            <a:pPr algn="l">
              <a:lnSpc>
                <a:spcPts val="5880"/>
              </a:lnSpc>
            </a:pPr>
            <a:r>
              <a:rPr lang="en-US" sz="4200">
                <a:solidFill>
                  <a:srgbClr val="CD299F"/>
                </a:solidFill>
                <a:latin typeface="Horta"/>
                <a:ea typeface="Horta"/>
                <a:cs typeface="Horta"/>
                <a:sym typeface="Horta"/>
              </a:rPr>
              <a:t>FILMING</a:t>
            </a:r>
          </a:p>
          <a:p>
            <a:pPr algn="l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1F2020"/>
                </a:solidFill>
                <a:latin typeface="Open Sans"/>
                <a:ea typeface="Open Sans"/>
                <a:cs typeface="Open Sans"/>
                <a:sym typeface="Open Sans"/>
              </a:rPr>
              <a:t>Cast: A pregnant person and a midwife</a:t>
            </a:r>
          </a:p>
          <a:p>
            <a:pPr algn="l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1F2020"/>
                </a:solidFill>
                <a:latin typeface="Open Sans"/>
                <a:ea typeface="Open Sans"/>
                <a:cs typeface="Open Sans"/>
                <a:sym typeface="Open Sans"/>
              </a:rPr>
              <a:t>Capturing audio separately with a hidden mic</a:t>
            </a:r>
          </a:p>
          <a:p>
            <a:pPr algn="l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1F2020"/>
                </a:solidFill>
                <a:latin typeface="Open Sans"/>
                <a:ea typeface="Open Sans"/>
                <a:cs typeface="Open Sans"/>
                <a:sym typeface="Open Sans"/>
              </a:rPr>
              <a:t>Capturing with max. resolution of Pano2VR: 4K with </a:t>
            </a:r>
            <a:r>
              <a:rPr lang="en-US" sz="2400">
                <a:solidFill>
                  <a:srgbClr val="1F2020"/>
                </a:solidFill>
                <a:latin typeface="Open Sans"/>
                <a:ea typeface="Open Sans"/>
                <a:cs typeface="Open Sans"/>
                <a:sym typeface="Open Sans"/>
              </a:rPr>
              <a:t>Insta360 Pro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6200584" y="561896"/>
            <a:ext cx="1214595" cy="873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CD299F"/>
                </a:solidFill>
                <a:latin typeface="Horta"/>
                <a:ea typeface="Horta"/>
                <a:cs typeface="Horta"/>
                <a:sym typeface="Horta"/>
              </a:rPr>
              <a:t>BIRTH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4550180" y="381138"/>
            <a:ext cx="9964874" cy="12038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804"/>
              </a:lnSpc>
              <a:spcBef>
                <a:spcPct val="0"/>
              </a:spcBef>
            </a:pPr>
            <a:r>
              <a:rPr lang="en-US" sz="7003">
                <a:solidFill>
                  <a:srgbClr val="FFFFFF"/>
                </a:solidFill>
                <a:latin typeface="Horta"/>
                <a:ea typeface="Horta"/>
                <a:cs typeface="Horta"/>
                <a:sym typeface="Horta"/>
              </a:rPr>
              <a:t>DEVELOPMENT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7367860" y="559656"/>
            <a:ext cx="621381" cy="873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FFFFFF"/>
                </a:solidFill>
                <a:latin typeface="Horta"/>
                <a:ea typeface="Horta"/>
                <a:cs typeface="Horta"/>
                <a:sym typeface="Horta"/>
              </a:rPr>
              <a:t>VR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7293116" y="534081"/>
            <a:ext cx="397367" cy="28996"/>
            <a:chOff x="0" y="0"/>
            <a:chExt cx="128243" cy="935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28243" cy="9358"/>
            </a:xfrm>
            <a:custGeom>
              <a:avLst/>
              <a:gdLst/>
              <a:ahLst/>
              <a:cxnLst/>
              <a:rect r="r" b="b" t="t" l="l"/>
              <a:pathLst>
                <a:path h="9358" w="128243">
                  <a:moveTo>
                    <a:pt x="0" y="0"/>
                  </a:moveTo>
                  <a:lnTo>
                    <a:pt x="128243" y="0"/>
                  </a:lnTo>
                  <a:lnTo>
                    <a:pt x="128243" y="9358"/>
                  </a:lnTo>
                  <a:lnTo>
                    <a:pt x="0" y="9358"/>
                  </a:lnTo>
                  <a:close/>
                </a:path>
              </a:pathLst>
            </a:custGeom>
            <a:gradFill rotWithShape="true">
              <a:gsLst>
                <a:gs pos="0">
                  <a:srgbClr val="CD299F">
                    <a:alpha val="100000"/>
                  </a:srgbClr>
                </a:gs>
                <a:gs pos="100000">
                  <a:srgbClr val="6C0286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128243" cy="4745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7293116" y="626184"/>
            <a:ext cx="397367" cy="28996"/>
            <a:chOff x="0" y="0"/>
            <a:chExt cx="128243" cy="9358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28243" cy="9358"/>
            </a:xfrm>
            <a:custGeom>
              <a:avLst/>
              <a:gdLst/>
              <a:ahLst/>
              <a:cxnLst/>
              <a:rect r="r" b="b" t="t" l="l"/>
              <a:pathLst>
                <a:path h="9358" w="128243">
                  <a:moveTo>
                    <a:pt x="0" y="0"/>
                  </a:moveTo>
                  <a:lnTo>
                    <a:pt x="128243" y="0"/>
                  </a:lnTo>
                  <a:lnTo>
                    <a:pt x="128243" y="9358"/>
                  </a:lnTo>
                  <a:lnTo>
                    <a:pt x="0" y="9358"/>
                  </a:lnTo>
                  <a:close/>
                </a:path>
              </a:pathLst>
            </a:custGeom>
            <a:gradFill rotWithShape="true">
              <a:gsLst>
                <a:gs pos="0">
                  <a:srgbClr val="CD299F">
                    <a:alpha val="100000"/>
                  </a:srgbClr>
                </a:gs>
                <a:gs pos="100000">
                  <a:srgbClr val="6C0286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128243" cy="4745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3935683" y="161361"/>
            <a:ext cx="14352317" cy="1786256"/>
            <a:chOff x="0" y="0"/>
            <a:chExt cx="11334750" cy="1410696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1334751" cy="1410696"/>
            </a:xfrm>
            <a:custGeom>
              <a:avLst/>
              <a:gdLst/>
              <a:ahLst/>
              <a:cxnLst/>
              <a:rect r="r" b="b" t="t" l="l"/>
              <a:pathLst>
                <a:path h="1410696" w="11334751">
                  <a:moveTo>
                    <a:pt x="0" y="0"/>
                  </a:moveTo>
                  <a:lnTo>
                    <a:pt x="11334751" y="0"/>
                  </a:lnTo>
                  <a:lnTo>
                    <a:pt x="11334751" y="1410696"/>
                  </a:lnTo>
                  <a:lnTo>
                    <a:pt x="0" y="1410696"/>
                  </a:lnTo>
                  <a:close/>
                </a:path>
              </a:pathLst>
            </a:custGeom>
            <a:gradFill rotWithShape="true">
              <a:gsLst>
                <a:gs pos="0">
                  <a:srgbClr val="CD299F">
                    <a:alpha val="100000"/>
                  </a:srgbClr>
                </a:gs>
                <a:gs pos="100000">
                  <a:srgbClr val="6C0286">
                    <a:alpha val="100000"/>
                  </a:srgbClr>
                </a:gs>
              </a:gsLst>
              <a:lin ang="2700000"/>
            </a:gradFill>
            <a:ln cap="sq">
              <a:noFill/>
              <a:prstDash val="solid"/>
              <a:miter/>
            </a:ln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11334750" cy="144879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0" y="162481"/>
            <a:ext cx="4331972" cy="1786256"/>
            <a:chOff x="0" y="0"/>
            <a:chExt cx="3421177" cy="1410696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3421177" cy="1410696"/>
            </a:xfrm>
            <a:custGeom>
              <a:avLst/>
              <a:gdLst/>
              <a:ahLst/>
              <a:cxnLst/>
              <a:rect r="r" b="b" t="t" l="l"/>
              <a:pathLst>
                <a:path h="1410696" w="3421177">
                  <a:moveTo>
                    <a:pt x="0" y="0"/>
                  </a:moveTo>
                  <a:lnTo>
                    <a:pt x="3421177" y="0"/>
                  </a:lnTo>
                  <a:lnTo>
                    <a:pt x="3421177" y="1410696"/>
                  </a:lnTo>
                  <a:lnTo>
                    <a:pt x="0" y="1410696"/>
                  </a:lnTo>
                  <a:close/>
                </a:path>
              </a:pathLst>
            </a:custGeom>
            <a:gradFill rotWithShape="true">
              <a:gsLst>
                <a:gs pos="0">
                  <a:srgbClr val="CD299F">
                    <a:alpha val="100000"/>
                  </a:srgbClr>
                </a:gs>
                <a:gs pos="100000">
                  <a:srgbClr val="6C0286">
                    <a:alpha val="100000"/>
                  </a:srgbClr>
                </a:gs>
              </a:gsLst>
              <a:lin ang="2700000"/>
            </a:gradFill>
            <a:ln cap="sq">
              <a:noFill/>
              <a:prstDash val="solid"/>
              <a:miter/>
            </a:ln>
          </p:spPr>
        </p:sp>
        <p:sp>
          <p:nvSpPr>
            <p:cNvPr name="TextBox 13" id="13"/>
            <p:cNvSpPr txBox="true"/>
            <p:nvPr/>
          </p:nvSpPr>
          <p:spPr>
            <a:xfrm>
              <a:off x="0" y="-114300"/>
              <a:ext cx="3421177" cy="152499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7000"/>
                </a:lnSpc>
                <a:spcBef>
                  <a:spcPct val="0"/>
                </a:spcBef>
              </a:pPr>
              <a:r>
                <a:rPr lang="en-US" sz="5000">
                  <a:solidFill>
                    <a:srgbClr val="FFFFFF"/>
                  </a:solidFill>
                  <a:latin typeface="Horta"/>
                  <a:ea typeface="Horta"/>
                  <a:cs typeface="Horta"/>
                  <a:sym typeface="Horta"/>
                </a:rPr>
                <a:t>Techonology</a:t>
              </a:r>
            </a:p>
          </p:txBody>
        </p:sp>
      </p:grpSp>
      <p:sp>
        <p:nvSpPr>
          <p:cNvPr name="Freeform 14" id="14"/>
          <p:cNvSpPr/>
          <p:nvPr/>
        </p:nvSpPr>
        <p:spPr>
          <a:xfrm flipH="false" flipV="false" rot="0">
            <a:off x="7309030" y="2823390"/>
            <a:ext cx="10818137" cy="6174182"/>
          </a:xfrm>
          <a:custGeom>
            <a:avLst/>
            <a:gdLst/>
            <a:ahLst/>
            <a:cxnLst/>
            <a:rect r="r" b="b" t="t" l="l"/>
            <a:pathLst>
              <a:path h="6174182" w="10818137">
                <a:moveTo>
                  <a:pt x="0" y="0"/>
                </a:moveTo>
                <a:lnTo>
                  <a:pt x="10818137" y="0"/>
                </a:lnTo>
                <a:lnTo>
                  <a:pt x="10818137" y="6174182"/>
                </a:lnTo>
                <a:lnTo>
                  <a:pt x="0" y="61741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9509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16200584" y="561896"/>
            <a:ext cx="1214595" cy="873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CD299F"/>
                </a:solidFill>
                <a:latin typeface="Horta"/>
                <a:ea typeface="Horta"/>
                <a:cs typeface="Horta"/>
                <a:sym typeface="Horta"/>
              </a:rPr>
              <a:t>BIRTH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4550180" y="381138"/>
            <a:ext cx="9964874" cy="12038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804"/>
              </a:lnSpc>
              <a:spcBef>
                <a:spcPct val="0"/>
              </a:spcBef>
            </a:pPr>
            <a:r>
              <a:rPr lang="en-US" sz="7003">
                <a:solidFill>
                  <a:srgbClr val="FFFFFF"/>
                </a:solidFill>
                <a:latin typeface="Horta"/>
                <a:ea typeface="Horta"/>
                <a:cs typeface="Horta"/>
                <a:sym typeface="Horta"/>
              </a:rPr>
              <a:t>DEVELOPMENT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7367860" y="559656"/>
            <a:ext cx="621381" cy="873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FFFFFF"/>
                </a:solidFill>
                <a:latin typeface="Horta"/>
                <a:ea typeface="Horta"/>
                <a:cs typeface="Horta"/>
                <a:sym typeface="Horta"/>
              </a:rPr>
              <a:t>VR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258363" y="2737665"/>
            <a:ext cx="6905778" cy="69361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>
                <a:solidFill>
                  <a:srgbClr val="CD299F"/>
                </a:solidFill>
                <a:latin typeface="Horta"/>
                <a:ea typeface="Horta"/>
                <a:cs typeface="Horta"/>
                <a:sym typeface="Horta"/>
              </a:rPr>
              <a:t>Editing</a:t>
            </a:r>
          </a:p>
          <a:p>
            <a:pPr algn="l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1F2020"/>
                </a:solidFill>
                <a:latin typeface="Open Sans"/>
                <a:ea typeface="Open Sans"/>
                <a:cs typeface="Open Sans"/>
                <a:sym typeface="Open Sans"/>
              </a:rPr>
              <a:t>Stitching 6 cameras to equirectangular (mono) videos with Premier Pro</a:t>
            </a:r>
          </a:p>
          <a:p>
            <a:pPr algn="l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1F2020"/>
                </a:solidFill>
                <a:latin typeface="Open Sans"/>
                <a:ea typeface="Open Sans"/>
                <a:cs typeface="Open Sans"/>
                <a:sym typeface="Open Sans"/>
              </a:rPr>
              <a:t>Matching audiofiles with video</a:t>
            </a:r>
          </a:p>
          <a:p>
            <a:pPr algn="l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1F2020"/>
                </a:solidFill>
                <a:latin typeface="Open Sans"/>
                <a:ea typeface="Open Sans"/>
                <a:cs typeface="Open Sans"/>
                <a:sym typeface="Open Sans"/>
              </a:rPr>
              <a:t>Creating Master sequence with all the clips for script</a:t>
            </a:r>
          </a:p>
          <a:p>
            <a:pPr algn="l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1F2020"/>
                </a:solidFill>
                <a:latin typeface="Open Sans"/>
                <a:ea typeface="Open Sans"/>
                <a:cs typeface="Open Sans"/>
                <a:sym typeface="Open Sans"/>
              </a:rPr>
              <a:t>Recording voice over narrative (in APod) for making shorted films</a:t>
            </a:r>
          </a:p>
          <a:p>
            <a:pPr algn="l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1F2020"/>
                </a:solidFill>
                <a:latin typeface="Open Sans"/>
                <a:ea typeface="Open Sans"/>
                <a:cs typeface="Open Sans"/>
                <a:sym typeface="Open Sans"/>
              </a:rPr>
              <a:t>Editing clips based on script</a:t>
            </a:r>
          </a:p>
          <a:p>
            <a:pPr algn="l">
              <a:lnSpc>
                <a:spcPts val="3359"/>
              </a:lnSpc>
            </a:pPr>
          </a:p>
          <a:p>
            <a:pPr algn="l">
              <a:lnSpc>
                <a:spcPts val="5880"/>
              </a:lnSpc>
            </a:pPr>
            <a:r>
              <a:rPr lang="en-US" sz="4200">
                <a:solidFill>
                  <a:srgbClr val="CD299F"/>
                </a:solidFill>
                <a:latin typeface="Horta"/>
                <a:ea typeface="Horta"/>
                <a:cs typeface="Horta"/>
                <a:sym typeface="Horta"/>
              </a:rPr>
              <a:t>COMPOSITION &amp; ANNOTATION</a:t>
            </a:r>
          </a:p>
          <a:p>
            <a:pPr algn="l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1F2020"/>
                </a:solidFill>
                <a:latin typeface="Open Sans"/>
                <a:ea typeface="Open Sans"/>
                <a:cs typeface="Open Sans"/>
                <a:sym typeface="Open Sans"/>
              </a:rPr>
              <a:t>Composing all the material to scenes and hot spots in Pano2VR</a:t>
            </a:r>
          </a:p>
          <a:p>
            <a:pPr algn="l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1F2020"/>
                </a:solidFill>
                <a:latin typeface="Open Sans"/>
                <a:ea typeface="Open Sans"/>
                <a:cs typeface="Open Sans"/>
                <a:sym typeface="Open Sans"/>
              </a:rPr>
              <a:t>Exporting project and embedding it to the web site 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7293116" y="534081"/>
            <a:ext cx="397367" cy="28996"/>
            <a:chOff x="0" y="0"/>
            <a:chExt cx="128243" cy="935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28243" cy="9358"/>
            </a:xfrm>
            <a:custGeom>
              <a:avLst/>
              <a:gdLst/>
              <a:ahLst/>
              <a:cxnLst/>
              <a:rect r="r" b="b" t="t" l="l"/>
              <a:pathLst>
                <a:path h="9358" w="128243">
                  <a:moveTo>
                    <a:pt x="0" y="0"/>
                  </a:moveTo>
                  <a:lnTo>
                    <a:pt x="128243" y="0"/>
                  </a:lnTo>
                  <a:lnTo>
                    <a:pt x="128243" y="9358"/>
                  </a:lnTo>
                  <a:lnTo>
                    <a:pt x="0" y="9358"/>
                  </a:lnTo>
                  <a:close/>
                </a:path>
              </a:pathLst>
            </a:custGeom>
            <a:gradFill rotWithShape="true">
              <a:gsLst>
                <a:gs pos="0">
                  <a:srgbClr val="CD299F">
                    <a:alpha val="100000"/>
                  </a:srgbClr>
                </a:gs>
                <a:gs pos="100000">
                  <a:srgbClr val="6C0286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128243" cy="4745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7293116" y="626184"/>
            <a:ext cx="397367" cy="28996"/>
            <a:chOff x="0" y="0"/>
            <a:chExt cx="128243" cy="9358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28243" cy="9358"/>
            </a:xfrm>
            <a:custGeom>
              <a:avLst/>
              <a:gdLst/>
              <a:ahLst/>
              <a:cxnLst/>
              <a:rect r="r" b="b" t="t" l="l"/>
              <a:pathLst>
                <a:path h="9358" w="128243">
                  <a:moveTo>
                    <a:pt x="0" y="0"/>
                  </a:moveTo>
                  <a:lnTo>
                    <a:pt x="128243" y="0"/>
                  </a:lnTo>
                  <a:lnTo>
                    <a:pt x="128243" y="9358"/>
                  </a:lnTo>
                  <a:lnTo>
                    <a:pt x="0" y="9358"/>
                  </a:lnTo>
                  <a:close/>
                </a:path>
              </a:pathLst>
            </a:custGeom>
            <a:gradFill rotWithShape="true">
              <a:gsLst>
                <a:gs pos="0">
                  <a:srgbClr val="CD299F">
                    <a:alpha val="100000"/>
                  </a:srgbClr>
                </a:gs>
                <a:gs pos="100000">
                  <a:srgbClr val="6C0286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128243" cy="4745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3935683" y="161361"/>
            <a:ext cx="14352317" cy="1786256"/>
            <a:chOff x="0" y="0"/>
            <a:chExt cx="11334750" cy="1410696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1334751" cy="1410696"/>
            </a:xfrm>
            <a:custGeom>
              <a:avLst/>
              <a:gdLst/>
              <a:ahLst/>
              <a:cxnLst/>
              <a:rect r="r" b="b" t="t" l="l"/>
              <a:pathLst>
                <a:path h="1410696" w="11334751">
                  <a:moveTo>
                    <a:pt x="0" y="0"/>
                  </a:moveTo>
                  <a:lnTo>
                    <a:pt x="11334751" y="0"/>
                  </a:lnTo>
                  <a:lnTo>
                    <a:pt x="11334751" y="1410696"/>
                  </a:lnTo>
                  <a:lnTo>
                    <a:pt x="0" y="1410696"/>
                  </a:lnTo>
                  <a:close/>
                </a:path>
              </a:pathLst>
            </a:custGeom>
            <a:gradFill rotWithShape="true">
              <a:gsLst>
                <a:gs pos="0">
                  <a:srgbClr val="CD299F">
                    <a:alpha val="100000"/>
                  </a:srgbClr>
                </a:gs>
                <a:gs pos="100000">
                  <a:srgbClr val="6C0286">
                    <a:alpha val="100000"/>
                  </a:srgbClr>
                </a:gs>
              </a:gsLst>
              <a:lin ang="2700000"/>
            </a:gradFill>
            <a:ln cap="sq">
              <a:noFill/>
              <a:prstDash val="solid"/>
              <a:miter/>
            </a:ln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11334750" cy="144879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0" y="162481"/>
            <a:ext cx="4331972" cy="1786256"/>
            <a:chOff x="0" y="0"/>
            <a:chExt cx="3421177" cy="1410696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3421177" cy="1410696"/>
            </a:xfrm>
            <a:custGeom>
              <a:avLst/>
              <a:gdLst/>
              <a:ahLst/>
              <a:cxnLst/>
              <a:rect r="r" b="b" t="t" l="l"/>
              <a:pathLst>
                <a:path h="1410696" w="3421177">
                  <a:moveTo>
                    <a:pt x="0" y="0"/>
                  </a:moveTo>
                  <a:lnTo>
                    <a:pt x="3421177" y="0"/>
                  </a:lnTo>
                  <a:lnTo>
                    <a:pt x="3421177" y="1410696"/>
                  </a:lnTo>
                  <a:lnTo>
                    <a:pt x="0" y="1410696"/>
                  </a:lnTo>
                  <a:close/>
                </a:path>
              </a:pathLst>
            </a:custGeom>
            <a:gradFill rotWithShape="true">
              <a:gsLst>
                <a:gs pos="0">
                  <a:srgbClr val="CD299F">
                    <a:alpha val="100000"/>
                  </a:srgbClr>
                </a:gs>
                <a:gs pos="100000">
                  <a:srgbClr val="6C0286">
                    <a:alpha val="100000"/>
                  </a:srgbClr>
                </a:gs>
              </a:gsLst>
              <a:lin ang="2700000"/>
            </a:gradFill>
            <a:ln cap="sq">
              <a:noFill/>
              <a:prstDash val="solid"/>
              <a:miter/>
            </a:ln>
          </p:spPr>
        </p:sp>
        <p:sp>
          <p:nvSpPr>
            <p:cNvPr name="TextBox 13" id="13"/>
            <p:cNvSpPr txBox="true"/>
            <p:nvPr/>
          </p:nvSpPr>
          <p:spPr>
            <a:xfrm>
              <a:off x="0" y="-114300"/>
              <a:ext cx="3421177" cy="152499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7000"/>
                </a:lnSpc>
                <a:spcBef>
                  <a:spcPct val="0"/>
                </a:spcBef>
              </a:pPr>
              <a:r>
                <a:rPr lang="en-US" sz="5000">
                  <a:solidFill>
                    <a:srgbClr val="FFFFFF"/>
                  </a:solidFill>
                  <a:latin typeface="Horta"/>
                  <a:ea typeface="Horta"/>
                  <a:cs typeface="Horta"/>
                  <a:sym typeface="Horta"/>
                </a:rPr>
                <a:t>User studies</a:t>
              </a:r>
            </a:p>
          </p:txBody>
        </p:sp>
      </p:grpSp>
      <p:sp>
        <p:nvSpPr>
          <p:cNvPr name="TextBox 14" id="14"/>
          <p:cNvSpPr txBox="true"/>
          <p:nvPr/>
        </p:nvSpPr>
        <p:spPr>
          <a:xfrm rot="0">
            <a:off x="1816246" y="2238276"/>
            <a:ext cx="14655508" cy="9295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563"/>
              </a:lnSpc>
            </a:pPr>
            <a:r>
              <a:rPr lang="en-US" sz="5402">
                <a:solidFill>
                  <a:srgbClr val="830C8C"/>
                </a:solidFill>
                <a:latin typeface="Horta"/>
                <a:ea typeface="Horta"/>
                <a:cs typeface="Horta"/>
                <a:sym typeface="Horta"/>
              </a:rPr>
              <a:t>USER STUDIES VALIDATED THAT BIRTHVR MEETS USERS’ UNMET NEEDS</a:t>
            </a:r>
          </a:p>
        </p:txBody>
      </p:sp>
      <p:sp>
        <p:nvSpPr>
          <p:cNvPr name="Freeform 15" id="15"/>
          <p:cNvSpPr/>
          <p:nvPr/>
        </p:nvSpPr>
        <p:spPr>
          <a:xfrm flipH="false" flipV="false" rot="0">
            <a:off x="10223779" y="3763954"/>
            <a:ext cx="6700843" cy="6470177"/>
          </a:xfrm>
          <a:custGeom>
            <a:avLst/>
            <a:gdLst/>
            <a:ahLst/>
            <a:cxnLst/>
            <a:rect r="r" b="b" t="t" l="l"/>
            <a:pathLst>
              <a:path h="6470177" w="6700843">
                <a:moveTo>
                  <a:pt x="0" y="0"/>
                </a:moveTo>
                <a:lnTo>
                  <a:pt x="6700843" y="0"/>
                </a:lnTo>
                <a:lnTo>
                  <a:pt x="6700843" y="6470177"/>
                </a:lnTo>
                <a:lnTo>
                  <a:pt x="0" y="64701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16" id="16"/>
          <p:cNvGrpSpPr/>
          <p:nvPr/>
        </p:nvGrpSpPr>
        <p:grpSpPr>
          <a:xfrm rot="0">
            <a:off x="16320821" y="3118217"/>
            <a:ext cx="1668420" cy="1291474"/>
            <a:chOff x="0" y="0"/>
            <a:chExt cx="2224559" cy="1721965"/>
          </a:xfrm>
        </p:grpSpPr>
        <p:sp>
          <p:nvSpPr>
            <p:cNvPr name="Freeform 17" id="17"/>
            <p:cNvSpPr/>
            <p:nvPr/>
          </p:nvSpPr>
          <p:spPr>
            <a:xfrm flipH="true" flipV="false" rot="0">
              <a:off x="0" y="0"/>
              <a:ext cx="2224559" cy="1721965"/>
            </a:xfrm>
            <a:custGeom>
              <a:avLst/>
              <a:gdLst/>
              <a:ahLst/>
              <a:cxnLst/>
              <a:rect r="r" b="b" t="t" l="l"/>
              <a:pathLst>
                <a:path h="1721965" w="2224559">
                  <a:moveTo>
                    <a:pt x="2224559" y="0"/>
                  </a:moveTo>
                  <a:lnTo>
                    <a:pt x="0" y="0"/>
                  </a:lnTo>
                  <a:lnTo>
                    <a:pt x="0" y="1721965"/>
                  </a:lnTo>
                  <a:lnTo>
                    <a:pt x="2224559" y="1721965"/>
                  </a:lnTo>
                  <a:lnTo>
                    <a:pt x="2224559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8" id="18"/>
            <p:cNvSpPr txBox="true"/>
            <p:nvPr/>
          </p:nvSpPr>
          <p:spPr>
            <a:xfrm rot="0">
              <a:off x="246262" y="193569"/>
              <a:ext cx="1732036" cy="100792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040"/>
                </a:lnSpc>
              </a:pPr>
              <a:r>
                <a:rPr lang="en-US" sz="1457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The training came to live with VR</a:t>
              </a:r>
            </a:p>
          </p:txBody>
        </p:sp>
      </p:grpSp>
      <p:sp>
        <p:nvSpPr>
          <p:cNvPr name="TextBox 19" id="19"/>
          <p:cNvSpPr txBox="true"/>
          <p:nvPr/>
        </p:nvSpPr>
        <p:spPr>
          <a:xfrm rot="0">
            <a:off x="16200584" y="561896"/>
            <a:ext cx="1214595" cy="873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CD299F"/>
                </a:solidFill>
                <a:latin typeface="Horta"/>
                <a:ea typeface="Horta"/>
                <a:cs typeface="Horta"/>
                <a:sym typeface="Horta"/>
              </a:rPr>
              <a:t>BIRTH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4550180" y="381138"/>
            <a:ext cx="11081657" cy="12038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804"/>
              </a:lnSpc>
              <a:spcBef>
                <a:spcPct val="0"/>
              </a:spcBef>
            </a:pPr>
            <a:r>
              <a:rPr lang="en-US" sz="7003">
                <a:solidFill>
                  <a:srgbClr val="FFFFFF"/>
                </a:solidFill>
                <a:latin typeface="Horta"/>
                <a:ea typeface="Horta"/>
                <a:cs typeface="Horta"/>
                <a:sym typeface="Horta"/>
              </a:rPr>
              <a:t>USER VALIDATION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7367860" y="559656"/>
            <a:ext cx="621381" cy="873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FFFFFF"/>
                </a:solidFill>
                <a:latin typeface="Horta"/>
                <a:ea typeface="Horta"/>
                <a:cs typeface="Horta"/>
                <a:sym typeface="Horta"/>
              </a:rPr>
              <a:t>VR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028700" y="3482186"/>
            <a:ext cx="9062309" cy="20021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>
                <a:solidFill>
                  <a:srgbClr val="CD299F"/>
                </a:solidFill>
                <a:latin typeface="Horta"/>
                <a:ea typeface="Horta"/>
                <a:cs typeface="Horta"/>
                <a:sym typeface="Horta"/>
              </a:rPr>
              <a:t>WE CONDUCTED USER STUDIES WITH </a:t>
            </a:r>
          </a:p>
          <a:p>
            <a:pPr algn="l" marL="518160" indent="-259080" lvl="1">
              <a:lnSpc>
                <a:spcPts val="3359"/>
              </a:lnSpc>
              <a:buAutoNum type="arabicPeriod" startAt="1"/>
            </a:pPr>
            <a:r>
              <a:rPr lang="en-US" sz="24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</a:t>
            </a:r>
            <a:r>
              <a:rPr lang="en-US" sz="24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arents who had given birth</a:t>
            </a:r>
          </a:p>
          <a:p>
            <a:pPr algn="l" marL="518160" indent="-259080" lvl="1">
              <a:lnSpc>
                <a:spcPts val="3359"/>
              </a:lnSpc>
              <a:buAutoNum type="arabicPeriod" startAt="1"/>
            </a:pPr>
            <a:r>
              <a:rPr lang="en-US" sz="24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Expecting parents</a:t>
            </a:r>
          </a:p>
          <a:p>
            <a:pPr algn="l" marL="518160" indent="-259080" lvl="1">
              <a:lnSpc>
                <a:spcPts val="3359"/>
              </a:lnSpc>
              <a:buAutoNum type="arabicPeriod" startAt="1"/>
            </a:pPr>
            <a:r>
              <a:rPr lang="en-US" sz="24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Midwives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028700" y="5696834"/>
            <a:ext cx="8028029" cy="40976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>
                <a:solidFill>
                  <a:srgbClr val="CD299F"/>
                </a:solidFill>
                <a:latin typeface="Horta"/>
                <a:ea typeface="Horta"/>
                <a:cs typeface="Horta"/>
                <a:sym typeface="Horta"/>
              </a:rPr>
              <a:t>RESULTS</a:t>
            </a:r>
          </a:p>
          <a:p>
            <a:pPr algn="l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THE</a:t>
            </a:r>
            <a:r>
              <a:rPr lang="en-US" sz="24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learning outcomes improved. Larger studies needed to see how much</a:t>
            </a:r>
          </a:p>
          <a:p>
            <a:pPr algn="l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Users felt they visited the birth room (4.2/5)</a:t>
            </a:r>
          </a:p>
          <a:p>
            <a:pPr algn="l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Usability score </a:t>
            </a:r>
          </a:p>
          <a:p>
            <a:pPr algn="l" marL="1036320" indent="-345440" lvl="2">
              <a:lnSpc>
                <a:spcPts val="3359"/>
              </a:lnSpc>
              <a:buFont typeface="Arial"/>
              <a:buChar char="⚬"/>
            </a:pPr>
            <a:r>
              <a:rPr lang="en-US" sz="24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A+ (PSUS 87/100) for VR</a:t>
            </a:r>
          </a:p>
          <a:p>
            <a:pPr algn="l" marL="1036320" indent="-345440" lvl="2">
              <a:lnSpc>
                <a:spcPts val="3359"/>
              </a:lnSpc>
              <a:buFont typeface="Arial"/>
              <a:buChar char="⚬"/>
            </a:pPr>
            <a:r>
              <a:rPr lang="en-US" sz="24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B (PSUS 76/100) for other devices</a:t>
            </a:r>
          </a:p>
          <a:p>
            <a:pPr algn="l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360° videos bring added value (4,6/5)</a:t>
            </a:r>
          </a:p>
          <a:p>
            <a:pPr algn="l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VR brings less added value (3,6/5)</a:t>
            </a:r>
          </a:p>
        </p:txBody>
      </p:sp>
      <p:grpSp>
        <p:nvGrpSpPr>
          <p:cNvPr name="Group 24" id="24"/>
          <p:cNvGrpSpPr/>
          <p:nvPr/>
        </p:nvGrpSpPr>
        <p:grpSpPr>
          <a:xfrm rot="0">
            <a:off x="7308069" y="3694109"/>
            <a:ext cx="2018159" cy="1562197"/>
            <a:chOff x="0" y="0"/>
            <a:chExt cx="2690879" cy="2082929"/>
          </a:xfrm>
        </p:grpSpPr>
        <p:sp>
          <p:nvSpPr>
            <p:cNvPr name="Freeform 25" id="25"/>
            <p:cNvSpPr/>
            <p:nvPr/>
          </p:nvSpPr>
          <p:spPr>
            <a:xfrm flipH="true" flipV="false" rot="0">
              <a:off x="0" y="0"/>
              <a:ext cx="2690879" cy="2082929"/>
            </a:xfrm>
            <a:custGeom>
              <a:avLst/>
              <a:gdLst/>
              <a:ahLst/>
              <a:cxnLst/>
              <a:rect r="r" b="b" t="t" l="l"/>
              <a:pathLst>
                <a:path h="2082929" w="2690879">
                  <a:moveTo>
                    <a:pt x="2690879" y="0"/>
                  </a:moveTo>
                  <a:lnTo>
                    <a:pt x="0" y="0"/>
                  </a:lnTo>
                  <a:lnTo>
                    <a:pt x="0" y="2082929"/>
                  </a:lnTo>
                  <a:lnTo>
                    <a:pt x="2690879" y="2082929"/>
                  </a:lnTo>
                  <a:lnTo>
                    <a:pt x="2690879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26" id="26"/>
            <p:cNvSpPr txBox="true"/>
            <p:nvPr/>
          </p:nvSpPr>
          <p:spPr>
            <a:xfrm rot="0">
              <a:off x="438883" y="151907"/>
              <a:ext cx="1813112" cy="135082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040"/>
                </a:lnSpc>
              </a:pPr>
              <a:r>
                <a:rPr lang="en-US" sz="1457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I learned how to use the birthing ball after seeing it</a:t>
              </a:r>
            </a:p>
          </p:txBody>
        </p:sp>
      </p:grpSp>
      <p:grpSp>
        <p:nvGrpSpPr>
          <p:cNvPr name="Group 27" id="27"/>
          <p:cNvGrpSpPr/>
          <p:nvPr/>
        </p:nvGrpSpPr>
        <p:grpSpPr>
          <a:xfrm rot="0">
            <a:off x="8522841" y="6025690"/>
            <a:ext cx="2018159" cy="1562197"/>
            <a:chOff x="0" y="0"/>
            <a:chExt cx="2690879" cy="2082929"/>
          </a:xfrm>
        </p:grpSpPr>
        <p:sp>
          <p:nvSpPr>
            <p:cNvPr name="Freeform 28" id="28"/>
            <p:cNvSpPr/>
            <p:nvPr/>
          </p:nvSpPr>
          <p:spPr>
            <a:xfrm flipH="true" flipV="false" rot="0">
              <a:off x="0" y="0"/>
              <a:ext cx="2690879" cy="2082929"/>
            </a:xfrm>
            <a:custGeom>
              <a:avLst/>
              <a:gdLst/>
              <a:ahLst/>
              <a:cxnLst/>
              <a:rect r="r" b="b" t="t" l="l"/>
              <a:pathLst>
                <a:path h="2082929" w="2690879">
                  <a:moveTo>
                    <a:pt x="2690879" y="0"/>
                  </a:moveTo>
                  <a:lnTo>
                    <a:pt x="0" y="0"/>
                  </a:lnTo>
                  <a:lnTo>
                    <a:pt x="0" y="2082929"/>
                  </a:lnTo>
                  <a:lnTo>
                    <a:pt x="2690879" y="2082929"/>
                  </a:lnTo>
                  <a:lnTo>
                    <a:pt x="2690879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29" id="29"/>
            <p:cNvSpPr txBox="true"/>
            <p:nvPr/>
          </p:nvSpPr>
          <p:spPr>
            <a:xfrm rot="0">
              <a:off x="479422" y="330448"/>
              <a:ext cx="1732036" cy="100792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040"/>
                </a:lnSpc>
              </a:pPr>
              <a:r>
                <a:rPr lang="en-US" sz="1457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This provides a possibility to "be there”</a:t>
              </a:r>
            </a:p>
          </p:txBody>
        </p:sp>
      </p:grpSp>
      <p:grpSp>
        <p:nvGrpSpPr>
          <p:cNvPr name="Group 30" id="30"/>
          <p:cNvGrpSpPr/>
          <p:nvPr/>
        </p:nvGrpSpPr>
        <p:grpSpPr>
          <a:xfrm rot="0">
            <a:off x="10950991" y="3167857"/>
            <a:ext cx="1864758" cy="1456467"/>
            <a:chOff x="0" y="0"/>
            <a:chExt cx="2486344" cy="1941956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2486344" cy="1941956"/>
            </a:xfrm>
            <a:custGeom>
              <a:avLst/>
              <a:gdLst/>
              <a:ahLst/>
              <a:cxnLst/>
              <a:rect r="r" b="b" t="t" l="l"/>
              <a:pathLst>
                <a:path h="1941956" w="2486344">
                  <a:moveTo>
                    <a:pt x="0" y="0"/>
                  </a:moveTo>
                  <a:lnTo>
                    <a:pt x="2486344" y="0"/>
                  </a:lnTo>
                  <a:lnTo>
                    <a:pt x="2486344" y="1941956"/>
                  </a:lnTo>
                  <a:lnTo>
                    <a:pt x="0" y="19419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450" t="0" r="-450" b="0"/>
              </a:stretch>
            </a:blipFill>
          </p:spPr>
        </p:sp>
        <p:sp>
          <p:nvSpPr>
            <p:cNvPr name="TextBox 32" id="32"/>
            <p:cNvSpPr txBox="true"/>
            <p:nvPr/>
          </p:nvSpPr>
          <p:spPr>
            <a:xfrm rot="0">
              <a:off x="191976" y="322683"/>
              <a:ext cx="2102391" cy="75778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306"/>
                </a:lnSpc>
              </a:pPr>
              <a:r>
                <a:rPr lang="en-US" sz="1647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It feels very concrete.</a:t>
              </a:r>
            </a:p>
          </p:txBody>
        </p:sp>
      </p:grpSp>
      <p:grpSp>
        <p:nvGrpSpPr>
          <p:cNvPr name="Group 33" id="33"/>
          <p:cNvGrpSpPr/>
          <p:nvPr/>
        </p:nvGrpSpPr>
        <p:grpSpPr>
          <a:xfrm rot="0">
            <a:off x="16320821" y="5916066"/>
            <a:ext cx="1782439" cy="1379733"/>
            <a:chOff x="0" y="0"/>
            <a:chExt cx="2376585" cy="1839644"/>
          </a:xfrm>
        </p:grpSpPr>
        <p:sp>
          <p:nvSpPr>
            <p:cNvPr name="Freeform 34" id="34"/>
            <p:cNvSpPr/>
            <p:nvPr/>
          </p:nvSpPr>
          <p:spPr>
            <a:xfrm flipH="true" flipV="false" rot="0">
              <a:off x="0" y="0"/>
              <a:ext cx="2376585" cy="1839644"/>
            </a:xfrm>
            <a:custGeom>
              <a:avLst/>
              <a:gdLst/>
              <a:ahLst/>
              <a:cxnLst/>
              <a:rect r="r" b="b" t="t" l="l"/>
              <a:pathLst>
                <a:path h="1839644" w="2376585">
                  <a:moveTo>
                    <a:pt x="2376585" y="0"/>
                  </a:moveTo>
                  <a:lnTo>
                    <a:pt x="0" y="0"/>
                  </a:lnTo>
                  <a:lnTo>
                    <a:pt x="0" y="1839644"/>
                  </a:lnTo>
                  <a:lnTo>
                    <a:pt x="2376585" y="1839644"/>
                  </a:lnTo>
                  <a:lnTo>
                    <a:pt x="2376585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35" id="35"/>
            <p:cNvSpPr txBox="true"/>
            <p:nvPr/>
          </p:nvSpPr>
          <p:spPr>
            <a:xfrm rot="0">
              <a:off x="176216" y="300589"/>
              <a:ext cx="2024153" cy="100792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040"/>
                </a:lnSpc>
              </a:pPr>
              <a:r>
                <a:rPr lang="en-US" sz="1457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This can add a</a:t>
              </a:r>
            </a:p>
            <a:p>
              <a:pPr algn="ctr">
                <a:lnSpc>
                  <a:spcPts val="2040"/>
                </a:lnSpc>
              </a:pPr>
              <a:r>
                <a:rPr lang="en-US" sz="1457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sense of security</a:t>
              </a:r>
            </a:p>
            <a:p>
              <a:pPr algn="ctr">
                <a:lnSpc>
                  <a:spcPts val="2040"/>
                </a:lnSpc>
              </a:pPr>
            </a:p>
          </p:txBody>
        </p:sp>
      </p:grp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7293116" y="534081"/>
            <a:ext cx="397367" cy="28996"/>
            <a:chOff x="0" y="0"/>
            <a:chExt cx="128243" cy="935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28243" cy="9358"/>
            </a:xfrm>
            <a:custGeom>
              <a:avLst/>
              <a:gdLst/>
              <a:ahLst/>
              <a:cxnLst/>
              <a:rect r="r" b="b" t="t" l="l"/>
              <a:pathLst>
                <a:path h="9358" w="128243">
                  <a:moveTo>
                    <a:pt x="0" y="0"/>
                  </a:moveTo>
                  <a:lnTo>
                    <a:pt x="128243" y="0"/>
                  </a:lnTo>
                  <a:lnTo>
                    <a:pt x="128243" y="9358"/>
                  </a:lnTo>
                  <a:lnTo>
                    <a:pt x="0" y="9358"/>
                  </a:lnTo>
                  <a:close/>
                </a:path>
              </a:pathLst>
            </a:custGeom>
            <a:gradFill rotWithShape="true">
              <a:gsLst>
                <a:gs pos="0">
                  <a:srgbClr val="CD299F">
                    <a:alpha val="100000"/>
                  </a:srgbClr>
                </a:gs>
                <a:gs pos="100000">
                  <a:srgbClr val="6C0286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128243" cy="4745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7293116" y="626184"/>
            <a:ext cx="397367" cy="28996"/>
            <a:chOff x="0" y="0"/>
            <a:chExt cx="128243" cy="9358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28243" cy="9358"/>
            </a:xfrm>
            <a:custGeom>
              <a:avLst/>
              <a:gdLst/>
              <a:ahLst/>
              <a:cxnLst/>
              <a:rect r="r" b="b" t="t" l="l"/>
              <a:pathLst>
                <a:path h="9358" w="128243">
                  <a:moveTo>
                    <a:pt x="0" y="0"/>
                  </a:moveTo>
                  <a:lnTo>
                    <a:pt x="128243" y="0"/>
                  </a:lnTo>
                  <a:lnTo>
                    <a:pt x="128243" y="9358"/>
                  </a:lnTo>
                  <a:lnTo>
                    <a:pt x="0" y="9358"/>
                  </a:lnTo>
                  <a:close/>
                </a:path>
              </a:pathLst>
            </a:custGeom>
            <a:gradFill rotWithShape="true">
              <a:gsLst>
                <a:gs pos="0">
                  <a:srgbClr val="CD299F">
                    <a:alpha val="100000"/>
                  </a:srgbClr>
                </a:gs>
                <a:gs pos="100000">
                  <a:srgbClr val="6C0286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128243" cy="4745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3935683" y="161361"/>
            <a:ext cx="14352317" cy="1786256"/>
            <a:chOff x="0" y="0"/>
            <a:chExt cx="11334750" cy="1410696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1334751" cy="1410696"/>
            </a:xfrm>
            <a:custGeom>
              <a:avLst/>
              <a:gdLst/>
              <a:ahLst/>
              <a:cxnLst/>
              <a:rect r="r" b="b" t="t" l="l"/>
              <a:pathLst>
                <a:path h="1410696" w="11334751">
                  <a:moveTo>
                    <a:pt x="0" y="0"/>
                  </a:moveTo>
                  <a:lnTo>
                    <a:pt x="11334751" y="0"/>
                  </a:lnTo>
                  <a:lnTo>
                    <a:pt x="11334751" y="1410696"/>
                  </a:lnTo>
                  <a:lnTo>
                    <a:pt x="0" y="1410696"/>
                  </a:lnTo>
                  <a:close/>
                </a:path>
              </a:pathLst>
            </a:custGeom>
            <a:gradFill rotWithShape="true">
              <a:gsLst>
                <a:gs pos="0">
                  <a:srgbClr val="CD299F">
                    <a:alpha val="100000"/>
                  </a:srgbClr>
                </a:gs>
                <a:gs pos="100000">
                  <a:srgbClr val="6C0286">
                    <a:alpha val="100000"/>
                  </a:srgbClr>
                </a:gs>
              </a:gsLst>
              <a:lin ang="2700000"/>
            </a:gradFill>
            <a:ln cap="sq">
              <a:noFill/>
              <a:prstDash val="solid"/>
              <a:miter/>
            </a:ln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11334750" cy="144879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0" y="162481"/>
            <a:ext cx="4331972" cy="1786256"/>
            <a:chOff x="0" y="0"/>
            <a:chExt cx="3421177" cy="1410696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3421177" cy="1410696"/>
            </a:xfrm>
            <a:custGeom>
              <a:avLst/>
              <a:gdLst/>
              <a:ahLst/>
              <a:cxnLst/>
              <a:rect r="r" b="b" t="t" l="l"/>
              <a:pathLst>
                <a:path h="1410696" w="3421177">
                  <a:moveTo>
                    <a:pt x="0" y="0"/>
                  </a:moveTo>
                  <a:lnTo>
                    <a:pt x="3421177" y="0"/>
                  </a:lnTo>
                  <a:lnTo>
                    <a:pt x="3421177" y="1410696"/>
                  </a:lnTo>
                  <a:lnTo>
                    <a:pt x="0" y="1410696"/>
                  </a:lnTo>
                  <a:close/>
                </a:path>
              </a:pathLst>
            </a:custGeom>
            <a:gradFill rotWithShape="true">
              <a:gsLst>
                <a:gs pos="0">
                  <a:srgbClr val="CD299F">
                    <a:alpha val="100000"/>
                  </a:srgbClr>
                </a:gs>
                <a:gs pos="100000">
                  <a:srgbClr val="6C0286">
                    <a:alpha val="100000"/>
                  </a:srgbClr>
                </a:gs>
              </a:gsLst>
              <a:lin ang="2700000"/>
            </a:gradFill>
            <a:ln cap="sq">
              <a:noFill/>
              <a:prstDash val="solid"/>
              <a:miter/>
            </a:ln>
          </p:spPr>
        </p:sp>
        <p:sp>
          <p:nvSpPr>
            <p:cNvPr name="TextBox 13" id="13"/>
            <p:cNvSpPr txBox="true"/>
            <p:nvPr/>
          </p:nvSpPr>
          <p:spPr>
            <a:xfrm>
              <a:off x="0" y="-114300"/>
              <a:ext cx="3421177" cy="152499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7000"/>
                </a:lnSpc>
                <a:spcBef>
                  <a:spcPct val="0"/>
                </a:spcBef>
              </a:pPr>
              <a:r>
                <a:rPr lang="en-US" sz="5000">
                  <a:solidFill>
                    <a:srgbClr val="FFFFFF"/>
                  </a:solidFill>
                  <a:latin typeface="Horta"/>
                  <a:ea typeface="Horta"/>
                  <a:cs typeface="Horta"/>
                  <a:sym typeface="Horta"/>
                </a:rPr>
                <a:t>User Studies</a:t>
              </a:r>
            </a:p>
          </p:txBody>
        </p:sp>
      </p:grpSp>
      <p:sp>
        <p:nvSpPr>
          <p:cNvPr name="Freeform 14" id="14"/>
          <p:cNvSpPr/>
          <p:nvPr/>
        </p:nvSpPr>
        <p:spPr>
          <a:xfrm flipH="false" flipV="false" rot="0">
            <a:off x="467706" y="4468593"/>
            <a:ext cx="8249200" cy="4837519"/>
          </a:xfrm>
          <a:custGeom>
            <a:avLst/>
            <a:gdLst/>
            <a:ahLst/>
            <a:cxnLst/>
            <a:rect r="r" b="b" t="t" l="l"/>
            <a:pathLst>
              <a:path h="4837519" w="8249200">
                <a:moveTo>
                  <a:pt x="0" y="0"/>
                </a:moveTo>
                <a:lnTo>
                  <a:pt x="8249200" y="0"/>
                </a:lnTo>
                <a:lnTo>
                  <a:pt x="8249200" y="4837519"/>
                </a:lnTo>
                <a:lnTo>
                  <a:pt x="0" y="48375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396" t="-21189" r="-21843" b="-4059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8886674" y="4394196"/>
            <a:ext cx="8803808" cy="4864104"/>
          </a:xfrm>
          <a:custGeom>
            <a:avLst/>
            <a:gdLst/>
            <a:ahLst/>
            <a:cxnLst/>
            <a:rect r="r" b="b" t="t" l="l"/>
            <a:pathLst>
              <a:path h="4864104" w="8803808">
                <a:moveTo>
                  <a:pt x="0" y="0"/>
                </a:moveTo>
                <a:lnTo>
                  <a:pt x="8803808" y="0"/>
                </a:lnTo>
                <a:lnTo>
                  <a:pt x="8803808" y="4864104"/>
                </a:lnTo>
                <a:lnTo>
                  <a:pt x="0" y="48641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766115" y="3279150"/>
            <a:ext cx="7950791" cy="8153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1F2020"/>
                </a:solidFill>
                <a:latin typeface="Open Sans"/>
                <a:ea typeface="Open Sans"/>
                <a:cs typeface="Open Sans"/>
                <a:sym typeface="Open Sans"/>
              </a:rPr>
              <a:t>In the first version, the videos were placed where the action happened.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467706" y="2206341"/>
            <a:ext cx="13908825" cy="9296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560"/>
              </a:lnSpc>
              <a:spcBef>
                <a:spcPct val="0"/>
              </a:spcBef>
            </a:pPr>
            <a:r>
              <a:rPr lang="en-US" sz="5400">
                <a:solidFill>
                  <a:srgbClr val="CD299F"/>
                </a:solidFill>
                <a:latin typeface="Horta"/>
                <a:ea typeface="Horta"/>
                <a:cs typeface="Horta"/>
                <a:sym typeface="Horta"/>
              </a:rPr>
              <a:t>CONTENT PLACEMENT MATTERS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6200584" y="561896"/>
            <a:ext cx="1214595" cy="873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CD299F"/>
                </a:solidFill>
                <a:latin typeface="Horta"/>
                <a:ea typeface="Horta"/>
                <a:cs typeface="Horta"/>
                <a:sym typeface="Horta"/>
              </a:rPr>
              <a:t>BIRTH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4550180" y="381138"/>
            <a:ext cx="9964874" cy="12038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804"/>
              </a:lnSpc>
              <a:spcBef>
                <a:spcPct val="0"/>
              </a:spcBef>
            </a:pPr>
            <a:r>
              <a:rPr lang="en-US" sz="7003">
                <a:solidFill>
                  <a:srgbClr val="FFFFFF"/>
                </a:solidFill>
                <a:latin typeface="Horta"/>
                <a:ea typeface="Horta"/>
                <a:cs typeface="Horta"/>
                <a:sym typeface="Horta"/>
              </a:rPr>
              <a:t>USABILITY RESULTS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7367860" y="559656"/>
            <a:ext cx="621381" cy="873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FFFFFF"/>
                </a:solidFill>
                <a:latin typeface="Horta"/>
                <a:ea typeface="Horta"/>
                <a:cs typeface="Horta"/>
                <a:sym typeface="Horta"/>
              </a:rPr>
              <a:t>VR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9144000" y="3279150"/>
            <a:ext cx="7346561" cy="8153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1F2020"/>
                </a:solidFill>
                <a:latin typeface="Open Sans"/>
                <a:ea typeface="Open Sans"/>
                <a:cs typeface="Open Sans"/>
                <a:sym typeface="Open Sans"/>
              </a:rPr>
              <a:t>In the second version, the content was lined up according to the progression of birth.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DAG3zpbHvBo</dc:identifier>
  <dcterms:modified xsi:type="dcterms:W3CDTF">2011-08-01T06:04:30Z</dcterms:modified>
  <cp:revision>1</cp:revision>
  <dc:title>2025 BirthVR IVRHA Iceland</dc:title>
</cp:coreProperties>
</file>